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7" r:id="rId4"/>
    <p:sldId id="264" r:id="rId5"/>
    <p:sldId id="271" r:id="rId6"/>
    <p:sldId id="270" r:id="rId7"/>
    <p:sldId id="272" r:id="rId8"/>
    <p:sldId id="273" r:id="rId9"/>
    <p:sldId id="274" r:id="rId10"/>
    <p:sldId id="269" r:id="rId11"/>
    <p:sldId id="276" r:id="rId12"/>
    <p:sldId id="278" r:id="rId13"/>
    <p:sldId id="280" r:id="rId14"/>
    <p:sldId id="265" r:id="rId15"/>
    <p:sldId id="268" r:id="rId16"/>
    <p:sldId id="279" r:id="rId17"/>
    <p:sldId id="277" r:id="rId18"/>
    <p:sldId id="259" r:id="rId19"/>
    <p:sldId id="260" r:id="rId20"/>
    <p:sldId id="267" r:id="rId21"/>
    <p:sldId id="263" r:id="rId22"/>
    <p:sldId id="275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47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E88F971D-8B64-4DCB-8136-E69C8BD8BE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3783CB9-B1FC-44A0-82C0-15AB723DF3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6EABC-C5A9-4F5C-A739-962D2853B309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F512807-5D62-4BA1-9F64-CAB10657E4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A84D7E-2529-4D38-AFFE-91AAE011C7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4F9B-D64E-492A-BA4C-D4C6E6883B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846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16080-BA55-42E2-A44B-DC323D8D8208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12D8-7733-4565-93DC-F647752D04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9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38002-E035-4012-A84E-0E630113B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CA6E09-9785-46CD-A120-108A71DE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77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29F62F-3212-447E-ABFF-1270E834DE25}"/>
              </a:ext>
            </a:extLst>
          </p:cNvPr>
          <p:cNvSpPr/>
          <p:nvPr userDrawn="1"/>
        </p:nvSpPr>
        <p:spPr>
          <a:xfrm>
            <a:off x="10934700" y="6362700"/>
            <a:ext cx="1257300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99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D7105-CB51-4036-B67B-8F1D481E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E78C16-BE57-4B31-A386-CE60F89CA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9626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C45D4-7951-4B81-A8EE-94E0FD00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9F164-FC09-4C46-A56B-F90D719F7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582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79E6C4-BFF8-424C-943B-1AF2BB83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293E-ADD2-47A1-80E9-F73D39554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38300"/>
            <a:ext cx="5181600" cy="47561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B1BA58-2261-475C-AC07-BF9186501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38300"/>
            <a:ext cx="5181600" cy="47561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7808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7E623A-72F5-4687-9F24-9994B9CE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6067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0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B6DCD1F-0769-493B-8522-B9057C3D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B787C7-C47F-447A-A658-045E1B39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2400"/>
            <a:ext cx="10515600" cy="5022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682BBB-3C44-4707-A39D-FFFB2F41B3E1}"/>
              </a:ext>
            </a:extLst>
          </p:cNvPr>
          <p:cNvSpPr txBox="1"/>
          <p:nvPr userDrawn="1"/>
        </p:nvSpPr>
        <p:spPr>
          <a:xfrm>
            <a:off x="3810759" y="651192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800" b="0"/>
              <a:t>ハイブリッド開催</a:t>
            </a:r>
            <a:r>
              <a:rPr lang="ja-JP" altLang="en-US" sz="1800" b="0"/>
              <a:t>映像音声接続マニュアル</a:t>
            </a:r>
            <a:endParaRPr kumimoji="1" lang="ja-JP" altLang="en-US" b="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0282A-B0D1-4448-A5CB-A3B645D3C62D}"/>
              </a:ext>
            </a:extLst>
          </p:cNvPr>
          <p:cNvSpPr txBox="1"/>
          <p:nvPr userDrawn="1"/>
        </p:nvSpPr>
        <p:spPr>
          <a:xfrm>
            <a:off x="11402120" y="651192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EC50B13-2F49-4E58-AA8D-F48DE38FBF4A}" type="slidenum">
              <a:rPr kumimoji="1" lang="ja-JP" altLang="en-US" smtClean="0"/>
              <a:pPr algn="r"/>
              <a:t>‹#›</a:t>
            </a:fld>
            <a:r>
              <a:rPr kumimoji="1" lang="en-US" altLang="ja-JP" dirty="0"/>
              <a:t>/22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528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.jpeg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.jpeg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bsproject.com/ja/download" TargetMode="External"/><Relationship Id="rId2" Type="http://schemas.openxmlformats.org/officeDocument/2006/relationships/hyperlink" Target="https://zoomcorp.com/ja/jp/digital-mixer-multi-track-recorders/digital-mixer-recorders/LIVETRAK-L-8/l-8-suppor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CC1A8D-7D8E-4BA8-9B24-47722A18B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/>
              <a:t>ハイブリッド開催</a:t>
            </a:r>
            <a:br>
              <a:rPr kumimoji="1" lang="en-US" altLang="ja-JP" sz="5400" b="1" dirty="0"/>
            </a:br>
            <a:r>
              <a:rPr lang="ja-JP" altLang="en-US" sz="5400"/>
              <a:t>映像音声接続マニュアル</a:t>
            </a:r>
            <a:br>
              <a:rPr kumimoji="1" lang="en-US" altLang="ja-JP" sz="5400" b="1" dirty="0"/>
            </a:br>
            <a:r>
              <a:rPr kumimoji="1" lang="en-US" altLang="ja-JP" sz="5400" b="1" dirty="0"/>
              <a:t>ver. 20220304</a:t>
            </a:r>
            <a:endParaRPr kumimoji="1" lang="ja-JP" altLang="en-US" sz="5400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90D20AE-82D5-4F17-B311-0F151A2A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菅野敦史</a:t>
            </a:r>
          </a:p>
        </p:txBody>
      </p:sp>
    </p:spTree>
    <p:extLst>
      <p:ext uri="{BB962C8B-B14F-4D97-AF65-F5344CB8AC3E}">
        <p14:creationId xmlns:p14="http://schemas.microsoft.com/office/powerpoint/2010/main" val="368393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69471-4C0D-1D41-BCEA-5669116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カメラの接続（</a:t>
            </a:r>
            <a:r>
              <a:rPr kumimoji="1" lang="en-US" altLang="ja-JP" dirty="0"/>
              <a:t>USB</a:t>
            </a:r>
            <a:r>
              <a:rPr kumimoji="1" lang="ja-JP" altLang="en-US"/>
              <a:t>キャプチャユニット）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376CC5-AF5F-0149-9FAA-27C78C8DA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8453"/>
            <a:ext cx="10515600" cy="20467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b="1"/>
              <a:t>カメラのみ接続の場合</a:t>
            </a:r>
            <a:endParaRPr kumimoji="1" lang="en-US" altLang="ja-JP" b="1" dirty="0"/>
          </a:p>
          <a:p>
            <a:pPr marL="457200" lvl="1" indent="0">
              <a:buNone/>
            </a:pPr>
            <a:r>
              <a:rPr lang="ja-JP" altLang="en-US"/>
              <a:t>カメラ→</a:t>
            </a:r>
            <a:r>
              <a:rPr kumimoji="1" lang="ja-JP" altLang="en-US"/>
              <a:t>ポート</a:t>
            </a:r>
            <a:r>
              <a:rPr kumimoji="1" lang="en-US" altLang="ja-JP" dirty="0"/>
              <a:t>2</a:t>
            </a:r>
          </a:p>
          <a:p>
            <a:pPr marL="0" indent="0">
              <a:buNone/>
            </a:pPr>
            <a:r>
              <a:rPr kumimoji="1" lang="ja-JP" altLang="en-US" b="1"/>
              <a:t>講師</a:t>
            </a:r>
            <a:r>
              <a:rPr kumimoji="1" lang="en-US" altLang="ja-JP" b="1" dirty="0"/>
              <a:t>PC</a:t>
            </a:r>
            <a:r>
              <a:rPr lang="ja-JP" altLang="en-US" b="1"/>
              <a:t>出力とカメラ同時接続の場合</a:t>
            </a:r>
            <a:endParaRPr lang="en-US" altLang="ja-JP" b="1" dirty="0"/>
          </a:p>
          <a:p>
            <a:pPr marL="457200" lvl="1" indent="0">
              <a:buNone/>
            </a:pPr>
            <a:r>
              <a:rPr kumimoji="1" lang="ja-JP" altLang="en-US"/>
              <a:t>講師</a:t>
            </a:r>
            <a:r>
              <a:rPr kumimoji="1" lang="en-US" altLang="ja-JP" dirty="0"/>
              <a:t>PC</a:t>
            </a:r>
            <a:r>
              <a:rPr kumimoji="1" lang="ja-JP" altLang="en-US"/>
              <a:t>→ポート</a:t>
            </a:r>
            <a:r>
              <a:rPr kumimoji="1" lang="en-US" altLang="ja-JP" dirty="0"/>
              <a:t>1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ja-JP" altLang="en-US"/>
              <a:t>ループバックポート→プロジェクタ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/>
              <a:t>カメラ→ポート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F74CD8-136D-8D46-822E-438DF5DD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3" y="1145746"/>
            <a:ext cx="3744098" cy="315385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3C10C8-B912-8E42-8D1C-678FD51B9F80}"/>
              </a:ext>
            </a:extLst>
          </p:cNvPr>
          <p:cNvSpPr txBox="1"/>
          <p:nvPr/>
        </p:nvSpPr>
        <p:spPr>
          <a:xfrm>
            <a:off x="6191754" y="1259132"/>
            <a:ext cx="5384807" cy="3139321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Zoom</a:t>
            </a:r>
            <a:r>
              <a:rPr kumimoji="1" lang="ja-JP" altLang="en-US" sz="2000" b="1"/>
              <a:t>での共有方法</a:t>
            </a:r>
            <a:endParaRPr kumimoji="1" lang="en-US" altLang="ja-JP" sz="2000" b="1" dirty="0"/>
          </a:p>
          <a:p>
            <a:r>
              <a:rPr kumimoji="1" lang="ja-JP" altLang="en-US" sz="2000"/>
              <a:t>カメラ映像</a:t>
            </a:r>
            <a:endParaRPr kumimoji="1" lang="en-US" altLang="ja-JP" sz="2000" dirty="0"/>
          </a:p>
          <a:p>
            <a:r>
              <a:rPr kumimoji="1" lang="ja-JP" altLang="en-US" sz="2000"/>
              <a:t>→</a:t>
            </a:r>
            <a:r>
              <a:rPr kumimoji="1" lang="en-US" altLang="ja-JP" sz="2000" dirty="0"/>
              <a:t>Zoom</a:t>
            </a:r>
            <a:r>
              <a:rPr kumimoji="1" lang="ja-JP" altLang="en-US" sz="2000"/>
              <a:t>のカメラへ</a:t>
            </a:r>
            <a:endParaRPr kumimoji="1" lang="en-US" altLang="ja-JP" sz="2000" dirty="0"/>
          </a:p>
          <a:p>
            <a:r>
              <a:rPr lang="ja-JP" altLang="en-US" sz="2000"/>
              <a:t>（いわゆる「通常」の方法）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kumimoji="1" lang="ja-JP" altLang="en-US" sz="2000"/>
              <a:t>講師</a:t>
            </a:r>
            <a:r>
              <a:rPr kumimoji="1" lang="en-US" altLang="ja-JP" sz="2000" dirty="0"/>
              <a:t>PC</a:t>
            </a:r>
            <a:r>
              <a:rPr kumimoji="1" lang="ja-JP" altLang="en-US" sz="2000"/>
              <a:t>映像</a:t>
            </a:r>
            <a:endParaRPr kumimoji="1" lang="en-US" altLang="ja-JP" sz="2000" dirty="0"/>
          </a:p>
          <a:p>
            <a:r>
              <a:rPr kumimoji="1" lang="ja-JP" altLang="en-US" sz="2000"/>
              <a:t>カメラアプリ（</a:t>
            </a:r>
            <a:r>
              <a:rPr kumimoji="1" lang="en-US" altLang="ja-JP" sz="2000" dirty="0"/>
              <a:t>Mac</a:t>
            </a:r>
            <a:r>
              <a:rPr kumimoji="1" lang="ja-JP" altLang="en-US" sz="2000"/>
              <a:t>の場合</a:t>
            </a:r>
            <a:r>
              <a:rPr kumimoji="1" lang="en-US" altLang="ja-JP" sz="2000" dirty="0"/>
              <a:t>Quick Camera</a:t>
            </a:r>
            <a:r>
              <a:rPr kumimoji="1" lang="ja-JP" altLang="en-US" sz="2000"/>
              <a:t>）</a:t>
            </a:r>
            <a:r>
              <a:rPr lang="ja-JP" altLang="en-US" sz="2000"/>
              <a:t>で</a:t>
            </a:r>
            <a:endParaRPr lang="en-US" altLang="ja-JP" sz="2000" dirty="0"/>
          </a:p>
          <a:p>
            <a:r>
              <a:rPr kumimoji="1" lang="ja-JP" altLang="en-US" sz="2000"/>
              <a:t>映像を表示</a:t>
            </a:r>
            <a:endParaRPr kumimoji="1" lang="en-US" altLang="ja-JP" sz="2000" dirty="0"/>
          </a:p>
          <a:p>
            <a:r>
              <a:rPr kumimoji="1" lang="ja-JP" altLang="en-US" sz="2000"/>
              <a:t>→</a:t>
            </a:r>
            <a:r>
              <a:rPr kumimoji="1" lang="en-US" altLang="ja-JP" sz="2000" dirty="0"/>
              <a:t>Zoom</a:t>
            </a:r>
            <a:r>
              <a:rPr lang="ja-JP" altLang="en-US" sz="2000"/>
              <a:t>画面共有で表示</a:t>
            </a:r>
            <a:endParaRPr kumimoji="1" lang="en-US" altLang="ja-JP" sz="2000" dirty="0"/>
          </a:p>
          <a:p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52337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AD774F-73CE-F046-B8EF-F36BC644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USB</a:t>
            </a:r>
            <a:r>
              <a:rPr kumimoji="1" lang="ja-JP" altLang="en-US" dirty="0"/>
              <a:t>キャプチャの設定</a:t>
            </a:r>
            <a:r>
              <a:rPr kumimoji="1" lang="en-US" altLang="ja-JP" dirty="0"/>
              <a:t>①</a:t>
            </a:r>
            <a:endParaRPr kumimoji="1" lang="ja-JP" altLang="en-US" dirty="0"/>
          </a:p>
        </p:txBody>
      </p:sp>
      <p:pic>
        <p:nvPicPr>
          <p:cNvPr id="5" name="コンテンツ プレースホルダー 4" descr="モニター画面に映る男性&#10;&#10;自動的に生成された説明">
            <a:extLst>
              <a:ext uri="{FF2B5EF4-FFF2-40B4-BE49-F238E27FC236}">
                <a16:creationId xmlns:a16="http://schemas.microsoft.com/office/drawing/2014/main" id="{D9F07097-C391-473D-9A74-41B0CE02B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" t="47101" r="67128"/>
          <a:stretch/>
        </p:blipFill>
        <p:spPr>
          <a:xfrm>
            <a:off x="838200" y="1117599"/>
            <a:ext cx="3894091" cy="5203372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0EB94A-1BEE-4A48-8C0B-2515AC90A8FD}"/>
              </a:ext>
            </a:extLst>
          </p:cNvPr>
          <p:cNvSpPr/>
          <p:nvPr/>
        </p:nvSpPr>
        <p:spPr>
          <a:xfrm>
            <a:off x="1924050" y="1935843"/>
            <a:ext cx="2408464" cy="245837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A0F20D-C76F-48DC-9729-2CB6482BB297}"/>
              </a:ext>
            </a:extLst>
          </p:cNvPr>
          <p:cNvSpPr/>
          <p:nvPr/>
        </p:nvSpPr>
        <p:spPr>
          <a:xfrm>
            <a:off x="1924050" y="2217965"/>
            <a:ext cx="2408464" cy="2013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AC06DD-1775-4F81-ACBD-4E27DA62EDF9}"/>
              </a:ext>
            </a:extLst>
          </p:cNvPr>
          <p:cNvSpPr txBox="1"/>
          <p:nvPr/>
        </p:nvSpPr>
        <p:spPr>
          <a:xfrm>
            <a:off x="5300145" y="135242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accent3">
                    <a:lumMod val="75000"/>
                  </a:schemeClr>
                </a:solidFill>
              </a:rPr>
              <a:t>入力ポート</a:t>
            </a:r>
            <a:r>
              <a:rPr kumimoji="1" lang="en-US" altLang="ja-JP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kumimoji="1" lang="ja-JP" altLang="en-US" b="1" dirty="0">
                <a:solidFill>
                  <a:schemeClr val="accent3">
                    <a:lumMod val="75000"/>
                  </a:schemeClr>
                </a:solidFill>
              </a:rPr>
              <a:t>の映像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3240B69-6B42-4E1A-8DE2-17BA2650212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32514" y="1537091"/>
            <a:ext cx="967631" cy="521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C7EE33-DFA5-430F-AF6C-60ED8DF0200A}"/>
              </a:ext>
            </a:extLst>
          </p:cNvPr>
          <p:cNvSpPr txBox="1"/>
          <p:nvPr/>
        </p:nvSpPr>
        <p:spPr>
          <a:xfrm>
            <a:off x="5300145" y="186275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accent5">
                    <a:lumMod val="75000"/>
                  </a:schemeClr>
                </a:solidFill>
              </a:rPr>
              <a:t>入力ポート</a:t>
            </a:r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kumimoji="1" lang="ja-JP" altLang="en-US" b="1" dirty="0">
                <a:solidFill>
                  <a:schemeClr val="accent5">
                    <a:lumMod val="75000"/>
                  </a:schemeClr>
                </a:solidFill>
              </a:rPr>
              <a:t>の映像</a:t>
            </a:r>
            <a:r>
              <a:rPr kumimoji="1" lang="ja-JP" altLang="en-US" dirty="0"/>
              <a:t>（基本的にこちらを選択）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76D318E-807C-4189-B020-8989D96C2AF5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4332514" y="2047421"/>
            <a:ext cx="967631" cy="27123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図 18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D5BF781B-2918-4FC4-9902-7C3E8091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81" y="2630459"/>
            <a:ext cx="4749460" cy="3690512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3449FAB-AB0D-4E13-A495-67340F555F8E}"/>
              </a:ext>
            </a:extLst>
          </p:cNvPr>
          <p:cNvCxnSpPr>
            <a:cxnSpLocks/>
            <a:stCxn id="23" idx="1"/>
            <a:endCxn id="26" idx="6"/>
          </p:cNvCxnSpPr>
          <p:nvPr/>
        </p:nvCxnSpPr>
        <p:spPr>
          <a:xfrm flipH="1">
            <a:off x="9834441" y="2850242"/>
            <a:ext cx="256310" cy="2655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72BDF1-DDE2-4E73-A90A-E3AD4A3F1BE1}"/>
              </a:ext>
            </a:extLst>
          </p:cNvPr>
          <p:cNvSpPr txBox="1"/>
          <p:nvPr/>
        </p:nvSpPr>
        <p:spPr>
          <a:xfrm>
            <a:off x="10090751" y="2527076"/>
            <a:ext cx="1841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ここを押してカメラを切り替え</a:t>
            </a:r>
            <a:endParaRPr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EB20CDA4-911D-4D65-B47A-20116C46AC87}"/>
              </a:ext>
            </a:extLst>
          </p:cNvPr>
          <p:cNvSpPr/>
          <p:nvPr/>
        </p:nvSpPr>
        <p:spPr>
          <a:xfrm>
            <a:off x="9408017" y="2630459"/>
            <a:ext cx="426424" cy="492668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419B81B-8BB1-4E92-B1C4-728E150564DA}"/>
              </a:ext>
            </a:extLst>
          </p:cNvPr>
          <p:cNvSpPr txBox="1"/>
          <p:nvPr/>
        </p:nvSpPr>
        <p:spPr>
          <a:xfrm>
            <a:off x="5300145" y="3195783"/>
            <a:ext cx="4172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Windows</a:t>
            </a:r>
            <a:r>
              <a:rPr lang="ja-JP" altLang="en-US" dirty="0">
                <a:solidFill>
                  <a:schemeClr val="bg1"/>
                </a:solidFill>
              </a:rPr>
              <a:t>にインストールされている「カメラ」アプリ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52B15707-C708-491F-AC35-26D55D29F433}"/>
              </a:ext>
            </a:extLst>
          </p:cNvPr>
          <p:cNvSpPr/>
          <p:nvPr/>
        </p:nvSpPr>
        <p:spPr>
          <a:xfrm>
            <a:off x="9485290" y="4050405"/>
            <a:ext cx="349151" cy="28977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FC750A0-4F88-44B0-99DA-B2509DB5A343}"/>
              </a:ext>
            </a:extLst>
          </p:cNvPr>
          <p:cNvCxnSpPr>
            <a:cxnSpLocks/>
            <a:stCxn id="31" idx="1"/>
            <a:endCxn id="29" idx="6"/>
          </p:cNvCxnSpPr>
          <p:nvPr/>
        </p:nvCxnSpPr>
        <p:spPr>
          <a:xfrm flipH="1">
            <a:off x="9834441" y="4165280"/>
            <a:ext cx="256310" cy="300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8A2C52C-42BF-4520-8279-64C36CE5D1C2}"/>
              </a:ext>
            </a:extLst>
          </p:cNvPr>
          <p:cNvSpPr txBox="1"/>
          <p:nvPr/>
        </p:nvSpPr>
        <p:spPr>
          <a:xfrm>
            <a:off x="10090751" y="3842114"/>
            <a:ext cx="2015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ここを押して「ビデオ」モードに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98D8493-4F04-4A32-9E77-240F597A01E0}"/>
              </a:ext>
            </a:extLst>
          </p:cNvPr>
          <p:cNvSpPr txBox="1"/>
          <p:nvPr/>
        </p:nvSpPr>
        <p:spPr>
          <a:xfrm>
            <a:off x="5300144" y="5765322"/>
            <a:ext cx="4107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Windows</a:t>
            </a:r>
            <a:r>
              <a:rPr lang="ja-JP" altLang="en-US" sz="1200" dirty="0">
                <a:solidFill>
                  <a:schemeClr val="bg1"/>
                </a:solidFill>
              </a:rPr>
              <a:t>スタートバーをクリックして「カメラ」と入力するとアプリがでてきます</a:t>
            </a:r>
          </a:p>
        </p:txBody>
      </p:sp>
    </p:spTree>
    <p:extLst>
      <p:ext uri="{BB962C8B-B14F-4D97-AF65-F5344CB8AC3E}">
        <p14:creationId xmlns:p14="http://schemas.microsoft.com/office/powerpoint/2010/main" val="47422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63F262-E772-4FA2-AE4B-1B66BFBD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USB</a:t>
            </a:r>
            <a:r>
              <a:rPr kumimoji="1" lang="ja-JP" altLang="en-US" dirty="0"/>
              <a:t>キャプチャの設定②</a:t>
            </a:r>
            <a:r>
              <a:rPr kumimoji="1" lang="en-US" altLang="ja-JP" dirty="0"/>
              <a:t>:OBS</a:t>
            </a:r>
            <a:r>
              <a:rPr kumimoji="1" lang="ja-JP" altLang="en-US" dirty="0"/>
              <a:t>を使う場合</a:t>
            </a:r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478FA30C-4293-4EA2-AABC-88AA07130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94" y="1422400"/>
            <a:ext cx="5644233" cy="50228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74DE31-BB50-423A-ACAF-4A4D16F1B0F8}"/>
              </a:ext>
            </a:extLst>
          </p:cNvPr>
          <p:cNvSpPr/>
          <p:nvPr/>
        </p:nvSpPr>
        <p:spPr>
          <a:xfrm>
            <a:off x="358094" y="4710793"/>
            <a:ext cx="1120317" cy="1563007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CCF4AFB-ED3B-496E-95E2-8538A4079165}"/>
              </a:ext>
            </a:extLst>
          </p:cNvPr>
          <p:cNvSpPr/>
          <p:nvPr/>
        </p:nvSpPr>
        <p:spPr>
          <a:xfrm>
            <a:off x="1478411" y="4710793"/>
            <a:ext cx="1120317" cy="15630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708D83-CF4C-4D1D-9975-43D75E5079B2}"/>
              </a:ext>
            </a:extLst>
          </p:cNvPr>
          <p:cNvSpPr/>
          <p:nvPr/>
        </p:nvSpPr>
        <p:spPr>
          <a:xfrm>
            <a:off x="4945512" y="5143500"/>
            <a:ext cx="1056816" cy="1587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8C0817-3F9F-488F-A8C5-F4B4D4B291CE}"/>
              </a:ext>
            </a:extLst>
          </p:cNvPr>
          <p:cNvSpPr txBox="1"/>
          <p:nvPr/>
        </p:nvSpPr>
        <p:spPr>
          <a:xfrm>
            <a:off x="6063496" y="1422400"/>
            <a:ext cx="4786955" cy="1015663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b="1" dirty="0"/>
              <a:t>シーン　←　切り替えるベース</a:t>
            </a:r>
            <a:endParaRPr kumimoji="1" lang="en-US" altLang="ja-JP" b="1" dirty="0"/>
          </a:p>
          <a:p>
            <a:r>
              <a:rPr kumimoji="1" lang="ja-JP" altLang="en-US" sz="1400" dirty="0"/>
              <a:t>カメラの台数分（切り替える分）必要</a:t>
            </a:r>
            <a:endParaRPr kumimoji="1" lang="en-US" altLang="ja-JP" sz="1400" dirty="0"/>
          </a:p>
          <a:p>
            <a:r>
              <a:rPr kumimoji="1" lang="ja-JP" altLang="en-US" sz="1400" dirty="0"/>
              <a:t>左下＋、－ボタンで追加削除。</a:t>
            </a:r>
            <a:endParaRPr kumimoji="1" lang="en-US" altLang="ja-JP" sz="1400" dirty="0"/>
          </a:p>
          <a:p>
            <a:r>
              <a:rPr kumimoji="1" lang="ja-JP" altLang="en-US" sz="1400" dirty="0"/>
              <a:t>シーン切り替えは「シーン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」などをダブルクリック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F8C0DD-2475-4658-9B75-D6D1FB6842C5}"/>
              </a:ext>
            </a:extLst>
          </p:cNvPr>
          <p:cNvSpPr txBox="1"/>
          <p:nvPr/>
        </p:nvSpPr>
        <p:spPr>
          <a:xfrm>
            <a:off x="6077903" y="2744688"/>
            <a:ext cx="4772548" cy="1446550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b="1" dirty="0"/>
              <a:t>ソース　←　シーンに貼り付ける映像音声</a:t>
            </a:r>
            <a:endParaRPr kumimoji="1" lang="en-US" altLang="ja-JP" b="1" dirty="0"/>
          </a:p>
          <a:p>
            <a:r>
              <a:rPr kumimoji="1" lang="ja-JP" altLang="en-US" sz="1400" dirty="0"/>
              <a:t>「映像キャプチャデバイス」でカメラを指定</a:t>
            </a:r>
            <a:endParaRPr kumimoji="1" lang="en-US" altLang="ja-JP" sz="1400" dirty="0"/>
          </a:p>
          <a:p>
            <a:r>
              <a:rPr kumimoji="1" lang="ja-JP" altLang="en-US" sz="1400" dirty="0"/>
              <a:t>「ウインドウキャプチャ」で画面表示されているウインドウを指定できる。</a:t>
            </a:r>
            <a:endParaRPr kumimoji="1" lang="en-US" altLang="ja-JP" sz="1400" dirty="0"/>
          </a:p>
          <a:p>
            <a:r>
              <a:rPr kumimoji="1" lang="ja-JP" altLang="en-US" sz="1400" dirty="0"/>
              <a:t>＝「カメラ」アプリの画像やブラウザ、</a:t>
            </a:r>
            <a:r>
              <a:rPr kumimoji="1" lang="en-US" altLang="ja-JP" sz="1400" dirty="0"/>
              <a:t>YouTube</a:t>
            </a:r>
            <a:r>
              <a:rPr kumimoji="1" lang="ja-JP" altLang="en-US" sz="1400" dirty="0"/>
              <a:t>なども指定可能。</a:t>
            </a:r>
            <a:endParaRPr kumimoji="1" lang="en-US" altLang="ja-JP" sz="14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1F3D92-D506-40DA-9069-360FD78F2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26" y="2208248"/>
            <a:ext cx="1155895" cy="273837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94C8081-880D-4268-AFC3-A0DB9EABFADA}"/>
              </a:ext>
            </a:extLst>
          </p:cNvPr>
          <p:cNvSpPr txBox="1"/>
          <p:nvPr/>
        </p:nvSpPr>
        <p:spPr>
          <a:xfrm>
            <a:off x="6077903" y="4618753"/>
            <a:ext cx="4772548" cy="1231106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b="1" dirty="0"/>
              <a:t>仮想カメラ開始</a:t>
            </a:r>
            <a:endParaRPr kumimoji="1" lang="en-US" altLang="ja-JP" dirty="0"/>
          </a:p>
          <a:p>
            <a:r>
              <a:rPr kumimoji="1" lang="ja-JP" altLang="en-US" sz="1400" dirty="0"/>
              <a:t>カメラデバイス</a:t>
            </a:r>
            <a:r>
              <a:rPr kumimoji="1" lang="ja-JP" altLang="en-US" sz="1400" b="1" dirty="0"/>
              <a:t>「</a:t>
            </a:r>
            <a:r>
              <a:rPr kumimoji="1" lang="en-US" altLang="ja-JP" sz="1400" b="1" dirty="0"/>
              <a:t>OBS Virtual Camera</a:t>
            </a:r>
            <a:r>
              <a:rPr kumimoji="1" lang="ja-JP" altLang="en-US" sz="1400" b="1" dirty="0"/>
              <a:t>」</a:t>
            </a:r>
            <a:r>
              <a:rPr kumimoji="1" lang="ja-JP" altLang="en-US" sz="1400" dirty="0"/>
              <a:t>へ、表示されている映像を送る</a:t>
            </a:r>
            <a:endParaRPr kumimoji="1" lang="en-US" altLang="ja-JP" sz="1400" dirty="0"/>
          </a:p>
          <a:p>
            <a:r>
              <a:rPr lang="ja-JP" altLang="en-US" sz="1400" dirty="0"/>
              <a:t>＝</a:t>
            </a:r>
            <a:r>
              <a:rPr lang="en-US" altLang="ja-JP" sz="1400" dirty="0"/>
              <a:t>OBS</a:t>
            </a:r>
            <a:r>
              <a:rPr lang="ja-JP" altLang="en-US" sz="1400" dirty="0"/>
              <a:t>で表示されている映像を</a:t>
            </a:r>
            <a:r>
              <a:rPr lang="en-US" altLang="ja-JP" sz="1400" dirty="0"/>
              <a:t>Zoom</a:t>
            </a:r>
            <a:r>
              <a:rPr lang="ja-JP" altLang="en-US" sz="1400" dirty="0"/>
              <a:t>のカメラとして表示することが可能。</a:t>
            </a:r>
            <a:endParaRPr lang="en-US" altLang="ja-JP" sz="1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B5568F-CBA7-4758-8A86-D95B9A5F7084}"/>
              </a:ext>
            </a:extLst>
          </p:cNvPr>
          <p:cNvSpPr txBox="1"/>
          <p:nvPr/>
        </p:nvSpPr>
        <p:spPr>
          <a:xfrm>
            <a:off x="625664" y="1145401"/>
            <a:ext cx="5109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赤い枠をドラッグ＆ドロップで大きさや比率、場所を変えることが可能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8861D0A4-3036-4DBB-B5CB-ECB6048F7332}"/>
              </a:ext>
            </a:extLst>
          </p:cNvPr>
          <p:cNvCxnSpPr>
            <a:stCxn id="20" idx="2"/>
          </p:cNvCxnSpPr>
          <p:nvPr/>
        </p:nvCxnSpPr>
        <p:spPr>
          <a:xfrm>
            <a:off x="3180210" y="1422400"/>
            <a:ext cx="458072" cy="40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8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B0154-8A3F-4604-8649-CE742895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USB</a:t>
            </a:r>
            <a:r>
              <a:rPr kumimoji="1" lang="ja-JP" altLang="en-US" dirty="0"/>
              <a:t>キャプチャの設定②</a:t>
            </a:r>
            <a:r>
              <a:rPr kumimoji="1" lang="en-US" altLang="ja-JP" dirty="0"/>
              <a:t>:OBS</a:t>
            </a:r>
            <a:r>
              <a:rPr kumimoji="1" lang="ja-JP" altLang="en-US" dirty="0"/>
              <a:t>の映像設定</a:t>
            </a:r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F2930F63-EE36-4EDD-AF62-F4B2528F8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8908"/>
            <a:ext cx="5356843" cy="4540704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4D8435-1BAB-4765-95CD-44E92EA34B67}"/>
              </a:ext>
            </a:extLst>
          </p:cNvPr>
          <p:cNvSpPr/>
          <p:nvPr/>
        </p:nvSpPr>
        <p:spPr>
          <a:xfrm>
            <a:off x="1696126" y="3848632"/>
            <a:ext cx="4259637" cy="2484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85BDABF-4BB0-4EB9-A6D0-71AC1CBD9BC4}"/>
              </a:ext>
            </a:extLst>
          </p:cNvPr>
          <p:cNvSpPr txBox="1"/>
          <p:nvPr/>
        </p:nvSpPr>
        <p:spPr>
          <a:xfrm>
            <a:off x="957942" y="121068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ソース：映像キャプチャデバイスの設定画面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4A8976-BF79-4BD3-B806-F7D82B00DF4D}"/>
              </a:ext>
            </a:extLst>
          </p:cNvPr>
          <p:cNvSpPr txBox="1"/>
          <p:nvPr/>
        </p:nvSpPr>
        <p:spPr>
          <a:xfrm>
            <a:off x="7215414" y="1876961"/>
            <a:ext cx="2651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表示したいカメラ</a:t>
            </a:r>
            <a:endParaRPr kumimoji="1"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000" dirty="0" err="1"/>
              <a:t>Mirabox</a:t>
            </a:r>
            <a:r>
              <a:rPr kumimoji="1" lang="en-US" altLang="ja-JP" sz="2000" dirty="0"/>
              <a:t> Major IN-1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Minor IN-2</a:t>
            </a:r>
          </a:p>
          <a:p>
            <a:r>
              <a:rPr kumimoji="1" lang="ja-JP" altLang="en-US" sz="2000" dirty="0"/>
              <a:t>などを選択</a:t>
            </a:r>
            <a:endParaRPr kumimoji="1" lang="en-US" altLang="ja-JP" sz="20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0F26F95-26C5-483A-990C-E83A0EB9B78D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5955763" y="2538681"/>
            <a:ext cx="1259651" cy="1434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0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B83FB150-D12E-3D44-8BF1-CD6D46B08141}"/>
              </a:ext>
            </a:extLst>
          </p:cNvPr>
          <p:cNvSpPr/>
          <p:nvPr/>
        </p:nvSpPr>
        <p:spPr>
          <a:xfrm>
            <a:off x="3991232" y="3126259"/>
            <a:ext cx="1260390" cy="98855"/>
          </a:xfrm>
          <a:custGeom>
            <a:avLst/>
            <a:gdLst>
              <a:gd name="connsiteX0" fmla="*/ 1260390 w 1260390"/>
              <a:gd name="connsiteY0" fmla="*/ 98855 h 98855"/>
              <a:gd name="connsiteX1" fmla="*/ 0 w 1260390"/>
              <a:gd name="connsiteY1" fmla="*/ 0 h 9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0390" h="98855">
                <a:moveTo>
                  <a:pt x="1260390" y="98855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22840AA-C18E-40D0-82DA-D34A23A3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接続例</a:t>
            </a:r>
            <a:r>
              <a:rPr kumimoji="1" lang="en-US" altLang="ja-JP" dirty="0"/>
              <a:t>①</a:t>
            </a:r>
            <a:r>
              <a:rPr kumimoji="1" lang="ja-JP" altLang="en-US" dirty="0"/>
              <a:t>：</a:t>
            </a:r>
            <a:br>
              <a:rPr kumimoji="1" lang="en-US" altLang="ja-JP" dirty="0"/>
            </a:br>
            <a:r>
              <a:rPr kumimoji="1" lang="ja-JP" altLang="en-US" dirty="0"/>
              <a:t>講師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で</a:t>
            </a:r>
            <a:r>
              <a:rPr lang="en-US" altLang="ja-JP" dirty="0"/>
              <a:t>Zoom</a:t>
            </a:r>
            <a:r>
              <a:rPr lang="ja-JP" altLang="en-US" dirty="0"/>
              <a:t>に共有する場合（簡単）</a:t>
            </a:r>
            <a:endParaRPr kumimoji="1" lang="ja-JP" altLang="en-US" dirty="0"/>
          </a:p>
        </p:txBody>
      </p:sp>
      <p:pic>
        <p:nvPicPr>
          <p:cNvPr id="8" name="コンテンツ プレースホルダー 4">
            <a:extLst>
              <a:ext uri="{FF2B5EF4-FFF2-40B4-BE49-F238E27FC236}">
                <a16:creationId xmlns:a16="http://schemas.microsoft.com/office/drawing/2014/main" id="{2C9EB8B5-921F-C94B-95BA-CE7CEBC4A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52" y="2756881"/>
            <a:ext cx="1130978" cy="9117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F61BFB0-D43B-AA4A-8666-034FE21A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1" y="4204058"/>
            <a:ext cx="1321838" cy="1756596"/>
          </a:xfrm>
          <a:prstGeom prst="rect">
            <a:avLst/>
          </a:prstGeom>
        </p:spPr>
      </p:pic>
      <p:pic>
        <p:nvPicPr>
          <p:cNvPr id="19" name="図 18" descr="図形&#10;&#10;自動的に生成された説明">
            <a:extLst>
              <a:ext uri="{FF2B5EF4-FFF2-40B4-BE49-F238E27FC236}">
                <a16:creationId xmlns:a16="http://schemas.microsoft.com/office/drawing/2014/main" id="{0CD180E9-2EB6-364D-AFAB-D165F641F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8" y="1731195"/>
            <a:ext cx="2078210" cy="1953517"/>
          </a:xfrm>
          <a:prstGeom prst="rect">
            <a:avLst/>
          </a:prstGeom>
        </p:spPr>
      </p:pic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B5E1E082-A5C7-FB4C-85BF-FD5910729B42}"/>
              </a:ext>
            </a:extLst>
          </p:cNvPr>
          <p:cNvSpPr/>
          <p:nvPr/>
        </p:nvSpPr>
        <p:spPr>
          <a:xfrm>
            <a:off x="455387" y="2124896"/>
            <a:ext cx="2815119" cy="1325366"/>
          </a:xfrm>
          <a:custGeom>
            <a:avLst/>
            <a:gdLst>
              <a:gd name="connsiteX0" fmla="*/ 2815119 w 2815119"/>
              <a:gd name="connsiteY0" fmla="*/ 1119883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119883 h 1325366"/>
              <a:gd name="connsiteX0" fmla="*/ 2815119 w 2815119"/>
              <a:gd name="connsiteY0" fmla="*/ 1119883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119883 h 1325366"/>
              <a:gd name="connsiteX0" fmla="*/ 2815119 w 2815119"/>
              <a:gd name="connsiteY0" fmla="*/ 1119883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119883 h 1325366"/>
              <a:gd name="connsiteX0" fmla="*/ 2815119 w 2815119"/>
              <a:gd name="connsiteY0" fmla="*/ 1083097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083097 h 1325366"/>
              <a:gd name="connsiteX0" fmla="*/ 2815119 w 2815119"/>
              <a:gd name="connsiteY0" fmla="*/ 1083097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54183 w 2815119"/>
              <a:gd name="connsiteY5" fmla="*/ 1207331 h 1325366"/>
              <a:gd name="connsiteX6" fmla="*/ 2815119 w 2815119"/>
              <a:gd name="connsiteY6" fmla="*/ 1083097 h 13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15119" h="1325366">
                <a:moveTo>
                  <a:pt x="2815119" y="1083097"/>
                </a:moveTo>
                <a:lnTo>
                  <a:pt x="1777430" y="0"/>
                </a:lnTo>
                <a:lnTo>
                  <a:pt x="0" y="0"/>
                </a:lnTo>
                <a:lnTo>
                  <a:pt x="0" y="1150705"/>
                </a:lnTo>
                <a:lnTo>
                  <a:pt x="2804845" y="1325366"/>
                </a:lnTo>
                <a:cubicBezTo>
                  <a:pt x="2777447" y="1284269"/>
                  <a:pt x="2729029" y="1264194"/>
                  <a:pt x="2754183" y="1207331"/>
                </a:cubicBezTo>
                <a:cubicBezTo>
                  <a:pt x="2727198" y="1132637"/>
                  <a:pt x="2784297" y="1110495"/>
                  <a:pt x="2815119" y="1083097"/>
                </a:cubicBez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文字と絵が描かれた絵&#10;&#10;低い精度で自動的に生成された説明">
            <a:extLst>
              <a:ext uri="{FF2B5EF4-FFF2-40B4-BE49-F238E27FC236}">
                <a16:creationId xmlns:a16="http://schemas.microsoft.com/office/drawing/2014/main" id="{CBA23F7E-1AF6-E945-A5DD-48FA97785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26" y="2461476"/>
            <a:ext cx="1423327" cy="112782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E3B3CB-F6AE-A241-9E9D-02322B3A234E}"/>
              </a:ext>
            </a:extLst>
          </p:cNvPr>
          <p:cNvSpPr txBox="1"/>
          <p:nvPr/>
        </p:nvSpPr>
        <p:spPr>
          <a:xfrm>
            <a:off x="4303241" y="25735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/>
              <a:t>HDMI</a:t>
            </a:r>
          </a:p>
          <a:p>
            <a:pPr algn="ctr"/>
            <a:r>
              <a:rPr lang="ja-JP" altLang="en-US" sz="1400" b="1"/>
              <a:t>ケーブル</a:t>
            </a:r>
            <a:endParaRPr kumimoji="1" lang="ja-JP" altLang="en-US" sz="1400" b="1"/>
          </a:p>
        </p:txBody>
      </p:sp>
      <p:pic>
        <p:nvPicPr>
          <p:cNvPr id="14" name="図 13" descr="スーツを着た人の絵&#10;&#10;中程度の精度で自動的に生成された説明">
            <a:extLst>
              <a:ext uri="{FF2B5EF4-FFF2-40B4-BE49-F238E27FC236}">
                <a16:creationId xmlns:a16="http://schemas.microsoft.com/office/drawing/2014/main" id="{C43ACC3A-1A78-6744-ACAF-CCE2AAC2D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89" y="3589303"/>
            <a:ext cx="1835510" cy="250581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A295ABD-2645-A24F-AAFE-61A217960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38" y="3589303"/>
            <a:ext cx="1231234" cy="1037134"/>
          </a:xfrm>
          <a:prstGeom prst="rect">
            <a:avLst/>
          </a:prstGeom>
        </p:spPr>
      </p:pic>
      <p:pic>
        <p:nvPicPr>
          <p:cNvPr id="20" name="コンテンツ プレースホルダー 4">
            <a:extLst>
              <a:ext uri="{FF2B5EF4-FFF2-40B4-BE49-F238E27FC236}">
                <a16:creationId xmlns:a16="http://schemas.microsoft.com/office/drawing/2014/main" id="{E239040F-FCD3-8945-99A2-3722BB1FF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3031" y="4491471"/>
            <a:ext cx="1662492" cy="1862736"/>
          </a:xfrm>
          <a:prstGeom prst="rect">
            <a:avLst/>
          </a:prstGeom>
        </p:spPr>
      </p:pic>
      <p:pic>
        <p:nvPicPr>
          <p:cNvPr id="21" name="Picture 2" descr="LiveTrak L-8">
            <a:extLst>
              <a:ext uri="{FF2B5EF4-FFF2-40B4-BE49-F238E27FC236}">
                <a16:creationId xmlns:a16="http://schemas.microsoft.com/office/drawing/2014/main" id="{F29A8085-47CE-5544-A719-075F7B9169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571" y="4678268"/>
            <a:ext cx="1714914" cy="16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7689B98F-B47D-BE46-AB11-C209061AF311}"/>
              </a:ext>
            </a:extLst>
          </p:cNvPr>
          <p:cNvSpPr/>
          <p:nvPr/>
        </p:nvSpPr>
        <p:spPr>
          <a:xfrm>
            <a:off x="3768811" y="4880919"/>
            <a:ext cx="4090086" cy="1408670"/>
          </a:xfrm>
          <a:custGeom>
            <a:avLst/>
            <a:gdLst>
              <a:gd name="connsiteX0" fmla="*/ 0 w 4090086"/>
              <a:gd name="connsiteY0" fmla="*/ 0 h 1408670"/>
              <a:gd name="connsiteX1" fmla="*/ 234778 w 4090086"/>
              <a:gd name="connsiteY1" fmla="*/ 370703 h 1408670"/>
              <a:gd name="connsiteX2" fmla="*/ 556054 w 4090086"/>
              <a:gd name="connsiteY2" fmla="*/ 1408670 h 1408670"/>
              <a:gd name="connsiteX3" fmla="*/ 3274540 w 4090086"/>
              <a:gd name="connsiteY3" fmla="*/ 1396313 h 1408670"/>
              <a:gd name="connsiteX4" fmla="*/ 4090086 w 4090086"/>
              <a:gd name="connsiteY4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0086" h="1408670">
                <a:moveTo>
                  <a:pt x="0" y="0"/>
                </a:moveTo>
                <a:cubicBezTo>
                  <a:pt x="420130" y="308919"/>
                  <a:pt x="321276" y="1408670"/>
                  <a:pt x="556054" y="1408670"/>
                </a:cubicBezTo>
                <a:lnTo>
                  <a:pt x="3274540" y="1396313"/>
                </a:lnTo>
                <a:cubicBezTo>
                  <a:pt x="3620530" y="1371600"/>
                  <a:pt x="3707026" y="98854"/>
                  <a:pt x="4090086" y="98854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pic>
        <p:nvPicPr>
          <p:cNvPr id="22" name="Picture 4" descr="JBL ( ジェービーエル )  / 305P MKII　おすすめスタジオモニター">
            <a:extLst>
              <a:ext uri="{FF2B5EF4-FFF2-40B4-BE49-F238E27FC236}">
                <a16:creationId xmlns:a16="http://schemas.microsoft.com/office/drawing/2014/main" id="{58B2136C-685C-6544-B4BD-1DFA91D19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r="29162"/>
          <a:stretch/>
        </p:blipFill>
        <p:spPr bwMode="auto">
          <a:xfrm>
            <a:off x="11048873" y="4967416"/>
            <a:ext cx="912467" cy="12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7FA8A5EC-432A-454A-AB63-70BC203A1FC3}"/>
              </a:ext>
            </a:extLst>
          </p:cNvPr>
          <p:cNvSpPr/>
          <p:nvPr/>
        </p:nvSpPr>
        <p:spPr>
          <a:xfrm>
            <a:off x="8513805" y="4967416"/>
            <a:ext cx="2693773" cy="1062681"/>
          </a:xfrm>
          <a:custGeom>
            <a:avLst/>
            <a:gdLst>
              <a:gd name="connsiteX0" fmla="*/ 0 w 2693773"/>
              <a:gd name="connsiteY0" fmla="*/ 0 h 1062681"/>
              <a:gd name="connsiteX1" fmla="*/ 2693773 w 2693773"/>
              <a:gd name="connsiteY1" fmla="*/ 1062681 h 1062681"/>
              <a:gd name="connsiteX0" fmla="*/ 0 w 2693773"/>
              <a:gd name="connsiteY0" fmla="*/ 0 h 1062681"/>
              <a:gd name="connsiteX1" fmla="*/ 2693773 w 2693773"/>
              <a:gd name="connsiteY1" fmla="*/ 1062681 h 1062681"/>
              <a:gd name="connsiteX0" fmla="*/ 0 w 2693773"/>
              <a:gd name="connsiteY0" fmla="*/ 0 h 1062681"/>
              <a:gd name="connsiteX1" fmla="*/ 2693773 w 2693773"/>
              <a:gd name="connsiteY1" fmla="*/ 1062681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3773" h="1062681">
                <a:moveTo>
                  <a:pt x="0" y="0"/>
                </a:moveTo>
                <a:cubicBezTo>
                  <a:pt x="1145059" y="32951"/>
                  <a:pt x="1610498" y="1054443"/>
                  <a:pt x="2693773" y="1062681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32B5FB09-736C-A445-8EB7-321665D0B587}"/>
              </a:ext>
            </a:extLst>
          </p:cNvPr>
          <p:cNvSpPr/>
          <p:nvPr/>
        </p:nvSpPr>
        <p:spPr>
          <a:xfrm>
            <a:off x="5004486" y="4263081"/>
            <a:ext cx="1865871" cy="711300"/>
          </a:xfrm>
          <a:custGeom>
            <a:avLst/>
            <a:gdLst>
              <a:gd name="connsiteX0" fmla="*/ 0 w 1865871"/>
              <a:gd name="connsiteY0" fmla="*/ 308919 h 1013254"/>
              <a:gd name="connsiteX1" fmla="*/ 630195 w 1865871"/>
              <a:gd name="connsiteY1" fmla="*/ 1013254 h 1013254"/>
              <a:gd name="connsiteX2" fmla="*/ 1865871 w 1865871"/>
              <a:gd name="connsiteY2" fmla="*/ 0 h 1013254"/>
              <a:gd name="connsiteX0" fmla="*/ 0 w 1865871"/>
              <a:gd name="connsiteY0" fmla="*/ 308919 h 308919"/>
              <a:gd name="connsiteX1" fmla="*/ 1865871 w 1865871"/>
              <a:gd name="connsiteY1" fmla="*/ 0 h 308919"/>
              <a:gd name="connsiteX0" fmla="*/ 0 w 1865871"/>
              <a:gd name="connsiteY0" fmla="*/ 308919 h 609840"/>
              <a:gd name="connsiteX1" fmla="*/ 1865871 w 1865871"/>
              <a:gd name="connsiteY1" fmla="*/ 0 h 609840"/>
              <a:gd name="connsiteX0" fmla="*/ 0 w 1865871"/>
              <a:gd name="connsiteY0" fmla="*/ 308919 h 711300"/>
              <a:gd name="connsiteX1" fmla="*/ 1865871 w 1865871"/>
              <a:gd name="connsiteY1" fmla="*/ 0 h 7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5871" h="711300">
                <a:moveTo>
                  <a:pt x="0" y="308919"/>
                </a:moveTo>
                <a:cubicBezTo>
                  <a:pt x="708454" y="1095632"/>
                  <a:pt x="1466336" y="584886"/>
                  <a:pt x="1865871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698FBEBF-401E-0144-868D-49E9A0918FBD}"/>
              </a:ext>
            </a:extLst>
          </p:cNvPr>
          <p:cNvSpPr/>
          <p:nvPr/>
        </p:nvSpPr>
        <p:spPr>
          <a:xfrm>
            <a:off x="7648832" y="3669957"/>
            <a:ext cx="1544595" cy="333632"/>
          </a:xfrm>
          <a:custGeom>
            <a:avLst/>
            <a:gdLst>
              <a:gd name="connsiteX0" fmla="*/ 0 w 1470454"/>
              <a:gd name="connsiteY0" fmla="*/ 0 h 333632"/>
              <a:gd name="connsiteX1" fmla="*/ 1470454 w 1470454"/>
              <a:gd name="connsiteY1" fmla="*/ 333632 h 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0454" h="333632">
                <a:moveTo>
                  <a:pt x="0" y="0"/>
                </a:moveTo>
                <a:lnTo>
                  <a:pt x="1470454" y="333632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93D9885E-6992-CC41-8ABE-8684E3ADC96F}"/>
              </a:ext>
            </a:extLst>
          </p:cNvPr>
          <p:cNvSpPr/>
          <p:nvPr/>
        </p:nvSpPr>
        <p:spPr>
          <a:xfrm>
            <a:off x="8180173" y="4090086"/>
            <a:ext cx="914399" cy="790833"/>
          </a:xfrm>
          <a:custGeom>
            <a:avLst/>
            <a:gdLst>
              <a:gd name="connsiteX0" fmla="*/ 0 w 593124"/>
              <a:gd name="connsiteY0" fmla="*/ 778476 h 778476"/>
              <a:gd name="connsiteX1" fmla="*/ 197708 w 593124"/>
              <a:gd name="connsiteY1" fmla="*/ 74141 h 778476"/>
              <a:gd name="connsiteX2" fmla="*/ 593124 w 593124"/>
              <a:gd name="connsiteY2" fmla="*/ 0 h 778476"/>
              <a:gd name="connsiteX0" fmla="*/ 0 w 593124"/>
              <a:gd name="connsiteY0" fmla="*/ 778476 h 778476"/>
              <a:gd name="connsiteX1" fmla="*/ 593124 w 593124"/>
              <a:gd name="connsiteY1" fmla="*/ 0 h 778476"/>
              <a:gd name="connsiteX0" fmla="*/ 0 w 593124"/>
              <a:gd name="connsiteY0" fmla="*/ 778476 h 778476"/>
              <a:gd name="connsiteX1" fmla="*/ 593124 w 593124"/>
              <a:gd name="connsiteY1" fmla="*/ 0 h 778476"/>
              <a:gd name="connsiteX0" fmla="*/ 0 w 914399"/>
              <a:gd name="connsiteY0" fmla="*/ 790833 h 790833"/>
              <a:gd name="connsiteX1" fmla="*/ 914399 w 914399"/>
              <a:gd name="connsiteY1" fmla="*/ 0 h 790833"/>
              <a:gd name="connsiteX0" fmla="*/ 0 w 914399"/>
              <a:gd name="connsiteY0" fmla="*/ 790833 h 790833"/>
              <a:gd name="connsiteX1" fmla="*/ 914399 w 914399"/>
              <a:gd name="connsiteY1" fmla="*/ 0 h 7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399" h="790833">
                <a:moveTo>
                  <a:pt x="0" y="790833"/>
                </a:moveTo>
                <a:cubicBezTo>
                  <a:pt x="37070" y="383059"/>
                  <a:pt x="383058" y="49427"/>
                  <a:pt x="914399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コンテンツ プレースホルダー 4">
            <a:extLst>
              <a:ext uri="{FF2B5EF4-FFF2-40B4-BE49-F238E27FC236}">
                <a16:creationId xmlns:a16="http://schemas.microsoft.com/office/drawing/2014/main" id="{AC877D5B-43D2-2041-9519-56ACA3AEA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05816" y="1362171"/>
            <a:ext cx="1238031" cy="1387150"/>
          </a:xfrm>
          <a:prstGeom prst="rect">
            <a:avLst/>
          </a:prstGeom>
        </p:spPr>
      </p:pic>
      <p:pic>
        <p:nvPicPr>
          <p:cNvPr id="30" name="図 29" descr="白いバックグラウンドの前に座っている人形&#10;&#10;中程度の精度で自動的に生成された説明">
            <a:extLst>
              <a:ext uri="{FF2B5EF4-FFF2-40B4-BE49-F238E27FC236}">
                <a16:creationId xmlns:a16="http://schemas.microsoft.com/office/drawing/2014/main" id="{5E0BCCD5-803F-6F44-A9F5-9BE0B6CBCCA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/>
          <a:stretch/>
        </p:blipFill>
        <p:spPr>
          <a:xfrm flipH="1">
            <a:off x="8593656" y="1051204"/>
            <a:ext cx="1185912" cy="2375742"/>
          </a:xfrm>
          <a:prstGeom prst="rect">
            <a:avLst/>
          </a:prstGeom>
        </p:spPr>
      </p:pic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D539739E-1F88-A347-BE28-9D1C89107CF0}"/>
              </a:ext>
            </a:extLst>
          </p:cNvPr>
          <p:cNvSpPr/>
          <p:nvPr/>
        </p:nvSpPr>
        <p:spPr>
          <a:xfrm>
            <a:off x="7945342" y="1668162"/>
            <a:ext cx="3069337" cy="3459892"/>
          </a:xfrm>
          <a:custGeom>
            <a:avLst/>
            <a:gdLst>
              <a:gd name="connsiteX0" fmla="*/ 0 w 3027405"/>
              <a:gd name="connsiteY0" fmla="*/ 3459892 h 3459892"/>
              <a:gd name="connsiteX1" fmla="*/ 259491 w 3027405"/>
              <a:gd name="connsiteY1" fmla="*/ 3064476 h 3459892"/>
              <a:gd name="connsiteX2" fmla="*/ 3027405 w 3027405"/>
              <a:gd name="connsiteY2" fmla="*/ 3076833 h 3459892"/>
              <a:gd name="connsiteX3" fmla="*/ 2310713 w 3027405"/>
              <a:gd name="connsiteY3" fmla="*/ 0 h 3459892"/>
              <a:gd name="connsiteX0" fmla="*/ 0 w 3027405"/>
              <a:gd name="connsiteY0" fmla="*/ 3459892 h 3459892"/>
              <a:gd name="connsiteX1" fmla="*/ 259491 w 3027405"/>
              <a:gd name="connsiteY1" fmla="*/ 3064476 h 3459892"/>
              <a:gd name="connsiteX2" fmla="*/ 3027405 w 3027405"/>
              <a:gd name="connsiteY2" fmla="*/ 3076833 h 3459892"/>
              <a:gd name="connsiteX3" fmla="*/ 2310713 w 3027405"/>
              <a:gd name="connsiteY3" fmla="*/ 0 h 3459892"/>
              <a:gd name="connsiteX0" fmla="*/ 0 w 2310713"/>
              <a:gd name="connsiteY0" fmla="*/ 3459892 h 3459892"/>
              <a:gd name="connsiteX1" fmla="*/ 259491 w 2310713"/>
              <a:gd name="connsiteY1" fmla="*/ 3064476 h 3459892"/>
              <a:gd name="connsiteX2" fmla="*/ 2310713 w 2310713"/>
              <a:gd name="connsiteY2" fmla="*/ 0 h 3459892"/>
              <a:gd name="connsiteX0" fmla="*/ 0 w 2730843"/>
              <a:gd name="connsiteY0" fmla="*/ 3459892 h 3459892"/>
              <a:gd name="connsiteX1" fmla="*/ 2730843 w 2730843"/>
              <a:gd name="connsiteY1" fmla="*/ 2916195 h 3459892"/>
              <a:gd name="connsiteX2" fmla="*/ 2310713 w 2730843"/>
              <a:gd name="connsiteY2" fmla="*/ 0 h 3459892"/>
              <a:gd name="connsiteX0" fmla="*/ 0 w 2310713"/>
              <a:gd name="connsiteY0" fmla="*/ 3459892 h 3459892"/>
              <a:gd name="connsiteX1" fmla="*/ 1470454 w 2310713"/>
              <a:gd name="connsiteY1" fmla="*/ 2916195 h 3459892"/>
              <a:gd name="connsiteX2" fmla="*/ 2310713 w 2310713"/>
              <a:gd name="connsiteY2" fmla="*/ 0 h 3459892"/>
              <a:gd name="connsiteX0" fmla="*/ 0 w 2310713"/>
              <a:gd name="connsiteY0" fmla="*/ 3459892 h 3459892"/>
              <a:gd name="connsiteX1" fmla="*/ 1470454 w 2310713"/>
              <a:gd name="connsiteY1" fmla="*/ 2916195 h 3459892"/>
              <a:gd name="connsiteX2" fmla="*/ 2310713 w 2310713"/>
              <a:gd name="connsiteY2" fmla="*/ 0 h 3459892"/>
              <a:gd name="connsiteX0" fmla="*/ 0 w 2656272"/>
              <a:gd name="connsiteY0" fmla="*/ 3459892 h 3459892"/>
              <a:gd name="connsiteX1" fmla="*/ 1470454 w 2656272"/>
              <a:gd name="connsiteY1" fmla="*/ 2916195 h 3459892"/>
              <a:gd name="connsiteX2" fmla="*/ 2310713 w 2656272"/>
              <a:gd name="connsiteY2" fmla="*/ 0 h 3459892"/>
              <a:gd name="connsiteX0" fmla="*/ 0 w 3080602"/>
              <a:gd name="connsiteY0" fmla="*/ 3459892 h 3459892"/>
              <a:gd name="connsiteX1" fmla="*/ 1470454 w 3080602"/>
              <a:gd name="connsiteY1" fmla="*/ 2916195 h 3459892"/>
              <a:gd name="connsiteX2" fmla="*/ 2310713 w 3080602"/>
              <a:gd name="connsiteY2" fmla="*/ 0 h 3459892"/>
              <a:gd name="connsiteX0" fmla="*/ 0 w 2778589"/>
              <a:gd name="connsiteY0" fmla="*/ 3459892 h 3459892"/>
              <a:gd name="connsiteX1" fmla="*/ 1470454 w 2778589"/>
              <a:gd name="connsiteY1" fmla="*/ 2916195 h 3459892"/>
              <a:gd name="connsiteX2" fmla="*/ 2310713 w 2778589"/>
              <a:gd name="connsiteY2" fmla="*/ 0 h 3459892"/>
              <a:gd name="connsiteX0" fmla="*/ 53 w 2778642"/>
              <a:gd name="connsiteY0" fmla="*/ 3459892 h 3459892"/>
              <a:gd name="connsiteX1" fmla="*/ 1470507 w 2778642"/>
              <a:gd name="connsiteY1" fmla="*/ 2916195 h 3459892"/>
              <a:gd name="connsiteX2" fmla="*/ 2310766 w 2778642"/>
              <a:gd name="connsiteY2" fmla="*/ 0 h 3459892"/>
              <a:gd name="connsiteX0" fmla="*/ 53 w 3069337"/>
              <a:gd name="connsiteY0" fmla="*/ 3459892 h 3459892"/>
              <a:gd name="connsiteX1" fmla="*/ 1470507 w 3069337"/>
              <a:gd name="connsiteY1" fmla="*/ 2916195 h 3459892"/>
              <a:gd name="connsiteX2" fmla="*/ 2310766 w 3069337"/>
              <a:gd name="connsiteY2" fmla="*/ 0 h 345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337" h="3459892">
                <a:moveTo>
                  <a:pt x="53" y="3459892"/>
                </a:moveTo>
                <a:cubicBezTo>
                  <a:pt x="-4066" y="3080952"/>
                  <a:pt x="226594" y="2924432"/>
                  <a:pt x="1470507" y="2916195"/>
                </a:cubicBezTo>
                <a:cubicBezTo>
                  <a:pt x="2714420" y="2907958"/>
                  <a:pt x="3884193" y="1923536"/>
                  <a:pt x="2310766" y="0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4C1B6235-8F74-D14A-B19E-668AD3D357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34" y="3126259"/>
            <a:ext cx="1423327" cy="114222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632207-A00D-DA46-8A75-074A9668FC97}"/>
              </a:ext>
            </a:extLst>
          </p:cNvPr>
          <p:cNvSpPr txBox="1"/>
          <p:nvPr/>
        </p:nvSpPr>
        <p:spPr>
          <a:xfrm>
            <a:off x="5486015" y="499925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/>
              <a:t>HDMI</a:t>
            </a:r>
          </a:p>
          <a:p>
            <a:pPr algn="ctr"/>
            <a:r>
              <a:rPr lang="ja-JP" altLang="en-US" sz="1400" b="1" dirty="0"/>
              <a:t>ケーブル</a:t>
            </a:r>
            <a:endParaRPr kumimoji="1" lang="ja-JP" altLang="en-US" sz="14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B9E8CBE-8600-954E-821B-084C48CFC08E}"/>
              </a:ext>
            </a:extLst>
          </p:cNvPr>
          <p:cNvSpPr txBox="1"/>
          <p:nvPr/>
        </p:nvSpPr>
        <p:spPr>
          <a:xfrm>
            <a:off x="7788251" y="383679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/>
                </a:solidFill>
              </a:rPr>
              <a:t>USB</a:t>
            </a:r>
          </a:p>
          <a:p>
            <a:pPr algn="ctr"/>
            <a:r>
              <a:rPr lang="ja-JP" altLang="en-US" sz="1400" b="1">
                <a:solidFill>
                  <a:schemeClr val="accent2"/>
                </a:solidFill>
              </a:rPr>
              <a:t>ケーブル</a:t>
            </a:r>
            <a:endParaRPr kumimoji="1" lang="ja-JP" altLang="en-US" sz="1400" b="1">
              <a:solidFill>
                <a:schemeClr val="accent2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F848359-B934-A649-A573-FAFF7289DCA5}"/>
              </a:ext>
            </a:extLst>
          </p:cNvPr>
          <p:cNvSpPr txBox="1"/>
          <p:nvPr/>
        </p:nvSpPr>
        <p:spPr>
          <a:xfrm>
            <a:off x="5483224" y="572586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>
                <a:solidFill>
                  <a:schemeClr val="accent3"/>
                </a:solidFill>
              </a:rPr>
              <a:t>マイク・スピーカー</a:t>
            </a:r>
            <a:endParaRPr kumimoji="1" lang="en-US" altLang="ja-JP" sz="1400" b="1" dirty="0">
              <a:solidFill>
                <a:schemeClr val="accent3"/>
              </a:solidFill>
            </a:endParaRPr>
          </a:p>
          <a:p>
            <a:pPr algn="ctr"/>
            <a:r>
              <a:rPr lang="ja-JP" altLang="en-US" sz="1400" b="1">
                <a:solidFill>
                  <a:schemeClr val="accent3"/>
                </a:solidFill>
              </a:rPr>
              <a:t>ケーブル</a:t>
            </a:r>
            <a:endParaRPr kumimoji="1" lang="ja-JP" altLang="en-US" sz="1400" b="1">
              <a:solidFill>
                <a:schemeClr val="accent3"/>
              </a:solidFill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C334689-5493-1442-BE46-DD326BEE3E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7206" y="2022671"/>
            <a:ext cx="605934" cy="764631"/>
          </a:xfrm>
          <a:prstGeom prst="rect">
            <a:avLst/>
          </a:prstGeom>
        </p:spPr>
      </p:pic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E736BFBD-EF1A-F54E-9F9E-781E7F7B7FF6}"/>
              </a:ext>
            </a:extLst>
          </p:cNvPr>
          <p:cNvSpPr/>
          <p:nvPr/>
        </p:nvSpPr>
        <p:spPr>
          <a:xfrm>
            <a:off x="8192530" y="2780270"/>
            <a:ext cx="926756" cy="1173892"/>
          </a:xfrm>
          <a:custGeom>
            <a:avLst/>
            <a:gdLst>
              <a:gd name="connsiteX0" fmla="*/ 0 w 926756"/>
              <a:gd name="connsiteY0" fmla="*/ 0 h 1173892"/>
              <a:gd name="connsiteX1" fmla="*/ 926756 w 926756"/>
              <a:gd name="connsiteY1" fmla="*/ 1173892 h 1173892"/>
              <a:gd name="connsiteX0" fmla="*/ 0 w 926756"/>
              <a:gd name="connsiteY0" fmla="*/ 0 h 1173892"/>
              <a:gd name="connsiteX1" fmla="*/ 926756 w 926756"/>
              <a:gd name="connsiteY1" fmla="*/ 1173892 h 1173892"/>
              <a:gd name="connsiteX0" fmla="*/ 0 w 926756"/>
              <a:gd name="connsiteY0" fmla="*/ 0 h 1173892"/>
              <a:gd name="connsiteX1" fmla="*/ 926756 w 926756"/>
              <a:gd name="connsiteY1" fmla="*/ 1173892 h 117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6756" h="1173892">
                <a:moveTo>
                  <a:pt x="0" y="0"/>
                </a:moveTo>
                <a:cubicBezTo>
                  <a:pt x="37070" y="700216"/>
                  <a:pt x="432485" y="943233"/>
                  <a:pt x="926756" y="1173892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0BF8F55-09E3-474E-8EEE-0F7B7C247F6F}"/>
              </a:ext>
            </a:extLst>
          </p:cNvPr>
          <p:cNvSpPr txBox="1"/>
          <p:nvPr/>
        </p:nvSpPr>
        <p:spPr>
          <a:xfrm>
            <a:off x="6892842" y="14946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USB</a:t>
            </a:r>
            <a:r>
              <a:rPr lang="ja-JP" altLang="en-US" sz="1400"/>
              <a:t>カメラ</a:t>
            </a:r>
            <a:endParaRPr lang="en-US" altLang="ja-JP" sz="1400" dirty="0"/>
          </a:p>
          <a:p>
            <a:pPr algn="ctr"/>
            <a:r>
              <a:rPr kumimoji="1" lang="ja-JP" altLang="en-US" sz="1400"/>
              <a:t>（必要であれば）</a:t>
            </a:r>
            <a:endParaRPr kumimoji="1"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086DFCC-0284-0D40-A777-E768BD1F9640}"/>
              </a:ext>
            </a:extLst>
          </p:cNvPr>
          <p:cNvSpPr txBox="1"/>
          <p:nvPr/>
        </p:nvSpPr>
        <p:spPr>
          <a:xfrm>
            <a:off x="5245400" y="2659565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chemeClr val="bg1"/>
                </a:solidFill>
              </a:rPr>
              <a:t>講師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17110C-0D03-004F-A7F0-5AAB286F86B4}"/>
              </a:ext>
            </a:extLst>
          </p:cNvPr>
          <p:cNvSpPr txBox="1"/>
          <p:nvPr/>
        </p:nvSpPr>
        <p:spPr>
          <a:xfrm rot="19800000">
            <a:off x="9085636" y="342757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Zoom</a:t>
            </a:r>
            <a:r>
              <a:rPr kumimoji="1" lang="ja-JP" altLang="en-US" sz="1600" b="1">
                <a:solidFill>
                  <a:schemeClr val="bg1"/>
                </a:solidFill>
              </a:rPr>
              <a:t>制御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AAB3476-BE30-5140-AD36-5AA25DF1D13B}"/>
              </a:ext>
            </a:extLst>
          </p:cNvPr>
          <p:cNvSpPr txBox="1"/>
          <p:nvPr/>
        </p:nvSpPr>
        <p:spPr>
          <a:xfrm>
            <a:off x="8877319" y="25463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chemeClr val="bg1"/>
                </a:solidFill>
              </a:rPr>
              <a:t>司会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22CFB6D-0F69-684C-84D4-20D60D72322E}"/>
              </a:ext>
            </a:extLst>
          </p:cNvPr>
          <p:cNvSpPr txBox="1"/>
          <p:nvPr/>
        </p:nvSpPr>
        <p:spPr>
          <a:xfrm>
            <a:off x="1431443" y="51469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/>
              <a:t>講師</a:t>
            </a:r>
            <a:endParaRPr kumimoji="1" lang="ja-JP" altLang="en-US" b="1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F871C7E-DD79-471B-8210-2CD4338C461C}"/>
              </a:ext>
            </a:extLst>
          </p:cNvPr>
          <p:cNvSpPr txBox="1"/>
          <p:nvPr/>
        </p:nvSpPr>
        <p:spPr>
          <a:xfrm rot="19800000">
            <a:off x="5660715" y="4417698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ポート</a:t>
            </a:r>
            <a:r>
              <a:rPr lang="en-US" altLang="ja-JP" sz="1200" b="1" dirty="0"/>
              <a:t>2</a:t>
            </a:r>
            <a:r>
              <a:rPr lang="ja-JP" altLang="en-US" sz="1200" b="1" dirty="0"/>
              <a:t>へ入力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1923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840AA-C18E-40D0-82DA-D34A23A3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接続例</a:t>
            </a:r>
            <a:r>
              <a:rPr lang="en-US" altLang="ja-JP" dirty="0"/>
              <a:t>②</a:t>
            </a:r>
            <a:r>
              <a:rPr lang="ja-JP" altLang="en-US" dirty="0"/>
              <a:t>：</a:t>
            </a:r>
            <a:br>
              <a:rPr lang="en-US" altLang="ja-JP" dirty="0"/>
            </a:br>
            <a:r>
              <a:rPr lang="ja-JP" altLang="en-US" dirty="0"/>
              <a:t>講師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Zoom</a:t>
            </a:r>
            <a:r>
              <a:rPr lang="ja-JP" altLang="en-US" dirty="0"/>
              <a:t>に共有</a:t>
            </a:r>
            <a:r>
              <a:rPr lang="en-US" altLang="ja-JP" dirty="0"/>
              <a:t>『</a:t>
            </a:r>
            <a:r>
              <a:rPr lang="ja-JP" altLang="en-US" dirty="0"/>
              <a:t>しない</a:t>
            </a:r>
            <a:r>
              <a:rPr lang="en-US" altLang="ja-JP" dirty="0"/>
              <a:t>』</a:t>
            </a:r>
            <a:r>
              <a:rPr lang="ja-JP" altLang="en-US" dirty="0"/>
              <a:t>場合</a:t>
            </a:r>
            <a:endParaRPr kumimoji="1" lang="ja-JP" altLang="en-US" dirty="0"/>
          </a:p>
        </p:txBody>
      </p:sp>
      <p:pic>
        <p:nvPicPr>
          <p:cNvPr id="8" name="コンテンツ プレースホルダー 4">
            <a:extLst>
              <a:ext uri="{FF2B5EF4-FFF2-40B4-BE49-F238E27FC236}">
                <a16:creationId xmlns:a16="http://schemas.microsoft.com/office/drawing/2014/main" id="{2C9EB8B5-921F-C94B-95BA-CE7CEBC4A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52" y="2756881"/>
            <a:ext cx="1130978" cy="9117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F61BFB0-D43B-AA4A-8666-034FE21A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1" y="4204058"/>
            <a:ext cx="1321838" cy="1756596"/>
          </a:xfrm>
          <a:prstGeom prst="rect">
            <a:avLst/>
          </a:prstGeom>
        </p:spPr>
      </p:pic>
      <p:pic>
        <p:nvPicPr>
          <p:cNvPr id="19" name="図 18" descr="図形&#10;&#10;自動的に生成された説明">
            <a:extLst>
              <a:ext uri="{FF2B5EF4-FFF2-40B4-BE49-F238E27FC236}">
                <a16:creationId xmlns:a16="http://schemas.microsoft.com/office/drawing/2014/main" id="{0CD180E9-2EB6-364D-AFAB-D165F641F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8" y="1731195"/>
            <a:ext cx="2078210" cy="1953517"/>
          </a:xfrm>
          <a:prstGeom prst="rect">
            <a:avLst/>
          </a:prstGeom>
        </p:spPr>
      </p:pic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B5E1E082-A5C7-FB4C-85BF-FD5910729B42}"/>
              </a:ext>
            </a:extLst>
          </p:cNvPr>
          <p:cNvSpPr/>
          <p:nvPr/>
        </p:nvSpPr>
        <p:spPr>
          <a:xfrm>
            <a:off x="455387" y="2124896"/>
            <a:ext cx="2815119" cy="1325366"/>
          </a:xfrm>
          <a:custGeom>
            <a:avLst/>
            <a:gdLst>
              <a:gd name="connsiteX0" fmla="*/ 2815119 w 2815119"/>
              <a:gd name="connsiteY0" fmla="*/ 1119883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119883 h 1325366"/>
              <a:gd name="connsiteX0" fmla="*/ 2815119 w 2815119"/>
              <a:gd name="connsiteY0" fmla="*/ 1119883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119883 h 1325366"/>
              <a:gd name="connsiteX0" fmla="*/ 2815119 w 2815119"/>
              <a:gd name="connsiteY0" fmla="*/ 1119883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119883 h 1325366"/>
              <a:gd name="connsiteX0" fmla="*/ 2815119 w 2815119"/>
              <a:gd name="connsiteY0" fmla="*/ 1083097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22652 w 2815119"/>
              <a:gd name="connsiteY5" fmla="*/ 1202076 h 1325366"/>
              <a:gd name="connsiteX6" fmla="*/ 2815119 w 2815119"/>
              <a:gd name="connsiteY6" fmla="*/ 1083097 h 1325366"/>
              <a:gd name="connsiteX0" fmla="*/ 2815119 w 2815119"/>
              <a:gd name="connsiteY0" fmla="*/ 1083097 h 1325366"/>
              <a:gd name="connsiteX1" fmla="*/ 1777430 w 2815119"/>
              <a:gd name="connsiteY1" fmla="*/ 0 h 1325366"/>
              <a:gd name="connsiteX2" fmla="*/ 0 w 2815119"/>
              <a:gd name="connsiteY2" fmla="*/ 0 h 1325366"/>
              <a:gd name="connsiteX3" fmla="*/ 0 w 2815119"/>
              <a:gd name="connsiteY3" fmla="*/ 1150705 h 1325366"/>
              <a:gd name="connsiteX4" fmla="*/ 2804845 w 2815119"/>
              <a:gd name="connsiteY4" fmla="*/ 1325366 h 1325366"/>
              <a:gd name="connsiteX5" fmla="*/ 2754183 w 2815119"/>
              <a:gd name="connsiteY5" fmla="*/ 1207331 h 1325366"/>
              <a:gd name="connsiteX6" fmla="*/ 2815119 w 2815119"/>
              <a:gd name="connsiteY6" fmla="*/ 1083097 h 13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15119" h="1325366">
                <a:moveTo>
                  <a:pt x="2815119" y="1083097"/>
                </a:moveTo>
                <a:lnTo>
                  <a:pt x="1777430" y="0"/>
                </a:lnTo>
                <a:lnTo>
                  <a:pt x="0" y="0"/>
                </a:lnTo>
                <a:lnTo>
                  <a:pt x="0" y="1150705"/>
                </a:lnTo>
                <a:lnTo>
                  <a:pt x="2804845" y="1325366"/>
                </a:lnTo>
                <a:cubicBezTo>
                  <a:pt x="2777447" y="1284269"/>
                  <a:pt x="2729029" y="1264194"/>
                  <a:pt x="2754183" y="1207331"/>
                </a:cubicBezTo>
                <a:cubicBezTo>
                  <a:pt x="2727198" y="1132637"/>
                  <a:pt x="2784297" y="1110495"/>
                  <a:pt x="2815119" y="1083097"/>
                </a:cubicBez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文字と絵が描かれた絵&#10;&#10;低い精度で自動的に生成された説明">
            <a:extLst>
              <a:ext uri="{FF2B5EF4-FFF2-40B4-BE49-F238E27FC236}">
                <a16:creationId xmlns:a16="http://schemas.microsoft.com/office/drawing/2014/main" id="{CBA23F7E-1AF6-E945-A5DD-48FA97785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26" y="1633874"/>
            <a:ext cx="1423327" cy="112782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E3B3CB-F6AE-A241-9E9D-02322B3A234E}"/>
              </a:ext>
            </a:extLst>
          </p:cNvPr>
          <p:cNvSpPr txBox="1"/>
          <p:nvPr/>
        </p:nvSpPr>
        <p:spPr>
          <a:xfrm>
            <a:off x="5507317" y="28250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/>
              <a:t>HDMI</a:t>
            </a:r>
          </a:p>
          <a:p>
            <a:pPr algn="ctr"/>
            <a:r>
              <a:rPr lang="ja-JP" altLang="en-US" sz="1400" b="1"/>
              <a:t>ケーブル</a:t>
            </a:r>
            <a:endParaRPr kumimoji="1" lang="ja-JP" altLang="en-US" sz="1400" b="1"/>
          </a:p>
        </p:txBody>
      </p:sp>
      <p:pic>
        <p:nvPicPr>
          <p:cNvPr id="14" name="図 13" descr="スーツを着た人の絵&#10;&#10;中程度の精度で自動的に生成された説明">
            <a:extLst>
              <a:ext uri="{FF2B5EF4-FFF2-40B4-BE49-F238E27FC236}">
                <a16:creationId xmlns:a16="http://schemas.microsoft.com/office/drawing/2014/main" id="{C43ACC3A-1A78-6744-ACAF-CCE2AAC2D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89" y="3589303"/>
            <a:ext cx="1835510" cy="250581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A295ABD-2645-A24F-AAFE-61A217960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38" y="3589303"/>
            <a:ext cx="1231234" cy="1037134"/>
          </a:xfrm>
          <a:prstGeom prst="rect">
            <a:avLst/>
          </a:prstGeom>
        </p:spPr>
      </p:pic>
      <p:pic>
        <p:nvPicPr>
          <p:cNvPr id="20" name="コンテンツ プレースホルダー 4">
            <a:extLst>
              <a:ext uri="{FF2B5EF4-FFF2-40B4-BE49-F238E27FC236}">
                <a16:creationId xmlns:a16="http://schemas.microsoft.com/office/drawing/2014/main" id="{E239040F-FCD3-8945-99A2-3722BB1FF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3031" y="4491471"/>
            <a:ext cx="1662492" cy="1862736"/>
          </a:xfrm>
          <a:prstGeom prst="rect">
            <a:avLst/>
          </a:prstGeom>
        </p:spPr>
      </p:pic>
      <p:pic>
        <p:nvPicPr>
          <p:cNvPr id="21" name="Picture 2" descr="LiveTrak L-8">
            <a:extLst>
              <a:ext uri="{FF2B5EF4-FFF2-40B4-BE49-F238E27FC236}">
                <a16:creationId xmlns:a16="http://schemas.microsoft.com/office/drawing/2014/main" id="{F29A8085-47CE-5544-A719-075F7B9169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571" y="4678268"/>
            <a:ext cx="1714914" cy="16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7689B98F-B47D-BE46-AB11-C209061AF311}"/>
              </a:ext>
            </a:extLst>
          </p:cNvPr>
          <p:cNvSpPr/>
          <p:nvPr/>
        </p:nvSpPr>
        <p:spPr>
          <a:xfrm>
            <a:off x="3768811" y="4880919"/>
            <a:ext cx="4090086" cy="1408670"/>
          </a:xfrm>
          <a:custGeom>
            <a:avLst/>
            <a:gdLst>
              <a:gd name="connsiteX0" fmla="*/ 0 w 4090086"/>
              <a:gd name="connsiteY0" fmla="*/ 0 h 1408670"/>
              <a:gd name="connsiteX1" fmla="*/ 234778 w 4090086"/>
              <a:gd name="connsiteY1" fmla="*/ 370703 h 1408670"/>
              <a:gd name="connsiteX2" fmla="*/ 556054 w 4090086"/>
              <a:gd name="connsiteY2" fmla="*/ 1408670 h 1408670"/>
              <a:gd name="connsiteX3" fmla="*/ 3274540 w 4090086"/>
              <a:gd name="connsiteY3" fmla="*/ 1396313 h 1408670"/>
              <a:gd name="connsiteX4" fmla="*/ 4090086 w 4090086"/>
              <a:gd name="connsiteY4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  <a:gd name="connsiteX0" fmla="*/ 0 w 4090086"/>
              <a:gd name="connsiteY0" fmla="*/ 0 h 1408670"/>
              <a:gd name="connsiteX1" fmla="*/ 556054 w 4090086"/>
              <a:gd name="connsiteY1" fmla="*/ 1408670 h 1408670"/>
              <a:gd name="connsiteX2" fmla="*/ 3274540 w 4090086"/>
              <a:gd name="connsiteY2" fmla="*/ 1396313 h 1408670"/>
              <a:gd name="connsiteX3" fmla="*/ 4090086 w 4090086"/>
              <a:gd name="connsiteY3" fmla="*/ 98854 h 140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0086" h="1408670">
                <a:moveTo>
                  <a:pt x="0" y="0"/>
                </a:moveTo>
                <a:cubicBezTo>
                  <a:pt x="420130" y="308919"/>
                  <a:pt x="321276" y="1408670"/>
                  <a:pt x="556054" y="1408670"/>
                </a:cubicBezTo>
                <a:lnTo>
                  <a:pt x="3274540" y="1396313"/>
                </a:lnTo>
                <a:cubicBezTo>
                  <a:pt x="3620530" y="1371600"/>
                  <a:pt x="3707026" y="98854"/>
                  <a:pt x="4090086" y="98854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pic>
        <p:nvPicPr>
          <p:cNvPr id="22" name="Picture 4" descr="JBL ( ジェービーエル )  / 305P MKII　おすすめスタジオモニター">
            <a:extLst>
              <a:ext uri="{FF2B5EF4-FFF2-40B4-BE49-F238E27FC236}">
                <a16:creationId xmlns:a16="http://schemas.microsoft.com/office/drawing/2014/main" id="{58B2136C-685C-6544-B4BD-1DFA91D19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r="29162"/>
          <a:stretch/>
        </p:blipFill>
        <p:spPr bwMode="auto">
          <a:xfrm>
            <a:off x="11048873" y="4967416"/>
            <a:ext cx="912467" cy="12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7FA8A5EC-432A-454A-AB63-70BC203A1FC3}"/>
              </a:ext>
            </a:extLst>
          </p:cNvPr>
          <p:cNvSpPr/>
          <p:nvPr/>
        </p:nvSpPr>
        <p:spPr>
          <a:xfrm>
            <a:off x="8513805" y="4967416"/>
            <a:ext cx="2693773" cy="1062681"/>
          </a:xfrm>
          <a:custGeom>
            <a:avLst/>
            <a:gdLst>
              <a:gd name="connsiteX0" fmla="*/ 0 w 2693773"/>
              <a:gd name="connsiteY0" fmla="*/ 0 h 1062681"/>
              <a:gd name="connsiteX1" fmla="*/ 2693773 w 2693773"/>
              <a:gd name="connsiteY1" fmla="*/ 1062681 h 1062681"/>
              <a:gd name="connsiteX0" fmla="*/ 0 w 2693773"/>
              <a:gd name="connsiteY0" fmla="*/ 0 h 1062681"/>
              <a:gd name="connsiteX1" fmla="*/ 2693773 w 2693773"/>
              <a:gd name="connsiteY1" fmla="*/ 1062681 h 1062681"/>
              <a:gd name="connsiteX0" fmla="*/ 0 w 2693773"/>
              <a:gd name="connsiteY0" fmla="*/ 0 h 1062681"/>
              <a:gd name="connsiteX1" fmla="*/ 2693773 w 2693773"/>
              <a:gd name="connsiteY1" fmla="*/ 1062681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3773" h="1062681">
                <a:moveTo>
                  <a:pt x="0" y="0"/>
                </a:moveTo>
                <a:cubicBezTo>
                  <a:pt x="1145059" y="32951"/>
                  <a:pt x="1610498" y="1054443"/>
                  <a:pt x="2693773" y="1062681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32B5FB09-736C-A445-8EB7-321665D0B587}"/>
              </a:ext>
            </a:extLst>
          </p:cNvPr>
          <p:cNvSpPr/>
          <p:nvPr/>
        </p:nvSpPr>
        <p:spPr>
          <a:xfrm>
            <a:off x="5004486" y="4263081"/>
            <a:ext cx="1865871" cy="711300"/>
          </a:xfrm>
          <a:custGeom>
            <a:avLst/>
            <a:gdLst>
              <a:gd name="connsiteX0" fmla="*/ 0 w 1865871"/>
              <a:gd name="connsiteY0" fmla="*/ 308919 h 1013254"/>
              <a:gd name="connsiteX1" fmla="*/ 630195 w 1865871"/>
              <a:gd name="connsiteY1" fmla="*/ 1013254 h 1013254"/>
              <a:gd name="connsiteX2" fmla="*/ 1865871 w 1865871"/>
              <a:gd name="connsiteY2" fmla="*/ 0 h 1013254"/>
              <a:gd name="connsiteX0" fmla="*/ 0 w 1865871"/>
              <a:gd name="connsiteY0" fmla="*/ 308919 h 308919"/>
              <a:gd name="connsiteX1" fmla="*/ 1865871 w 1865871"/>
              <a:gd name="connsiteY1" fmla="*/ 0 h 308919"/>
              <a:gd name="connsiteX0" fmla="*/ 0 w 1865871"/>
              <a:gd name="connsiteY0" fmla="*/ 308919 h 609840"/>
              <a:gd name="connsiteX1" fmla="*/ 1865871 w 1865871"/>
              <a:gd name="connsiteY1" fmla="*/ 0 h 609840"/>
              <a:gd name="connsiteX0" fmla="*/ 0 w 1865871"/>
              <a:gd name="connsiteY0" fmla="*/ 308919 h 711300"/>
              <a:gd name="connsiteX1" fmla="*/ 1865871 w 1865871"/>
              <a:gd name="connsiteY1" fmla="*/ 0 h 7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5871" h="711300">
                <a:moveTo>
                  <a:pt x="0" y="308919"/>
                </a:moveTo>
                <a:cubicBezTo>
                  <a:pt x="708454" y="1095632"/>
                  <a:pt x="1466336" y="584886"/>
                  <a:pt x="1865871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>
            <a:extLst>
              <a:ext uri="{FF2B5EF4-FFF2-40B4-BE49-F238E27FC236}">
                <a16:creationId xmlns:a16="http://schemas.microsoft.com/office/drawing/2014/main" id="{698FBEBF-401E-0144-868D-49E9A0918FBD}"/>
              </a:ext>
            </a:extLst>
          </p:cNvPr>
          <p:cNvSpPr/>
          <p:nvPr/>
        </p:nvSpPr>
        <p:spPr>
          <a:xfrm>
            <a:off x="7648832" y="3669957"/>
            <a:ext cx="1544595" cy="333632"/>
          </a:xfrm>
          <a:custGeom>
            <a:avLst/>
            <a:gdLst>
              <a:gd name="connsiteX0" fmla="*/ 0 w 1470454"/>
              <a:gd name="connsiteY0" fmla="*/ 0 h 333632"/>
              <a:gd name="connsiteX1" fmla="*/ 1470454 w 1470454"/>
              <a:gd name="connsiteY1" fmla="*/ 333632 h 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0454" h="333632">
                <a:moveTo>
                  <a:pt x="0" y="0"/>
                </a:moveTo>
                <a:lnTo>
                  <a:pt x="1470454" y="333632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93D9885E-6992-CC41-8ABE-8684E3ADC96F}"/>
              </a:ext>
            </a:extLst>
          </p:cNvPr>
          <p:cNvSpPr/>
          <p:nvPr/>
        </p:nvSpPr>
        <p:spPr>
          <a:xfrm>
            <a:off x="8180173" y="4090086"/>
            <a:ext cx="914399" cy="790833"/>
          </a:xfrm>
          <a:custGeom>
            <a:avLst/>
            <a:gdLst>
              <a:gd name="connsiteX0" fmla="*/ 0 w 593124"/>
              <a:gd name="connsiteY0" fmla="*/ 778476 h 778476"/>
              <a:gd name="connsiteX1" fmla="*/ 197708 w 593124"/>
              <a:gd name="connsiteY1" fmla="*/ 74141 h 778476"/>
              <a:gd name="connsiteX2" fmla="*/ 593124 w 593124"/>
              <a:gd name="connsiteY2" fmla="*/ 0 h 778476"/>
              <a:gd name="connsiteX0" fmla="*/ 0 w 593124"/>
              <a:gd name="connsiteY0" fmla="*/ 778476 h 778476"/>
              <a:gd name="connsiteX1" fmla="*/ 593124 w 593124"/>
              <a:gd name="connsiteY1" fmla="*/ 0 h 778476"/>
              <a:gd name="connsiteX0" fmla="*/ 0 w 593124"/>
              <a:gd name="connsiteY0" fmla="*/ 778476 h 778476"/>
              <a:gd name="connsiteX1" fmla="*/ 593124 w 593124"/>
              <a:gd name="connsiteY1" fmla="*/ 0 h 778476"/>
              <a:gd name="connsiteX0" fmla="*/ 0 w 914399"/>
              <a:gd name="connsiteY0" fmla="*/ 790833 h 790833"/>
              <a:gd name="connsiteX1" fmla="*/ 914399 w 914399"/>
              <a:gd name="connsiteY1" fmla="*/ 0 h 790833"/>
              <a:gd name="connsiteX0" fmla="*/ 0 w 914399"/>
              <a:gd name="connsiteY0" fmla="*/ 790833 h 790833"/>
              <a:gd name="connsiteX1" fmla="*/ 914399 w 914399"/>
              <a:gd name="connsiteY1" fmla="*/ 0 h 7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399" h="790833">
                <a:moveTo>
                  <a:pt x="0" y="790833"/>
                </a:moveTo>
                <a:cubicBezTo>
                  <a:pt x="37070" y="383059"/>
                  <a:pt x="383058" y="49427"/>
                  <a:pt x="914399" y="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コンテンツ プレースホルダー 4">
            <a:extLst>
              <a:ext uri="{FF2B5EF4-FFF2-40B4-BE49-F238E27FC236}">
                <a16:creationId xmlns:a16="http://schemas.microsoft.com/office/drawing/2014/main" id="{AC877D5B-43D2-2041-9519-56ACA3AEA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05816" y="1362171"/>
            <a:ext cx="1238031" cy="1387150"/>
          </a:xfrm>
          <a:prstGeom prst="rect">
            <a:avLst/>
          </a:prstGeom>
        </p:spPr>
      </p:pic>
      <p:pic>
        <p:nvPicPr>
          <p:cNvPr id="30" name="図 29" descr="白いバックグラウンドの前に座っている人形&#10;&#10;中程度の精度で自動的に生成された説明">
            <a:extLst>
              <a:ext uri="{FF2B5EF4-FFF2-40B4-BE49-F238E27FC236}">
                <a16:creationId xmlns:a16="http://schemas.microsoft.com/office/drawing/2014/main" id="{5E0BCCD5-803F-6F44-A9F5-9BE0B6CBCCA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0"/>
          <a:stretch/>
        </p:blipFill>
        <p:spPr>
          <a:xfrm flipH="1">
            <a:off x="8608610" y="1001297"/>
            <a:ext cx="1185912" cy="2375742"/>
          </a:xfrm>
          <a:prstGeom prst="rect">
            <a:avLst/>
          </a:prstGeom>
        </p:spPr>
      </p:pic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D539739E-1F88-A347-BE28-9D1C89107CF0}"/>
              </a:ext>
            </a:extLst>
          </p:cNvPr>
          <p:cNvSpPr/>
          <p:nvPr/>
        </p:nvSpPr>
        <p:spPr>
          <a:xfrm>
            <a:off x="7945342" y="1668162"/>
            <a:ext cx="3069337" cy="3459892"/>
          </a:xfrm>
          <a:custGeom>
            <a:avLst/>
            <a:gdLst>
              <a:gd name="connsiteX0" fmla="*/ 0 w 3027405"/>
              <a:gd name="connsiteY0" fmla="*/ 3459892 h 3459892"/>
              <a:gd name="connsiteX1" fmla="*/ 259491 w 3027405"/>
              <a:gd name="connsiteY1" fmla="*/ 3064476 h 3459892"/>
              <a:gd name="connsiteX2" fmla="*/ 3027405 w 3027405"/>
              <a:gd name="connsiteY2" fmla="*/ 3076833 h 3459892"/>
              <a:gd name="connsiteX3" fmla="*/ 2310713 w 3027405"/>
              <a:gd name="connsiteY3" fmla="*/ 0 h 3459892"/>
              <a:gd name="connsiteX0" fmla="*/ 0 w 3027405"/>
              <a:gd name="connsiteY0" fmla="*/ 3459892 h 3459892"/>
              <a:gd name="connsiteX1" fmla="*/ 259491 w 3027405"/>
              <a:gd name="connsiteY1" fmla="*/ 3064476 h 3459892"/>
              <a:gd name="connsiteX2" fmla="*/ 3027405 w 3027405"/>
              <a:gd name="connsiteY2" fmla="*/ 3076833 h 3459892"/>
              <a:gd name="connsiteX3" fmla="*/ 2310713 w 3027405"/>
              <a:gd name="connsiteY3" fmla="*/ 0 h 3459892"/>
              <a:gd name="connsiteX0" fmla="*/ 0 w 2310713"/>
              <a:gd name="connsiteY0" fmla="*/ 3459892 h 3459892"/>
              <a:gd name="connsiteX1" fmla="*/ 259491 w 2310713"/>
              <a:gd name="connsiteY1" fmla="*/ 3064476 h 3459892"/>
              <a:gd name="connsiteX2" fmla="*/ 2310713 w 2310713"/>
              <a:gd name="connsiteY2" fmla="*/ 0 h 3459892"/>
              <a:gd name="connsiteX0" fmla="*/ 0 w 2730843"/>
              <a:gd name="connsiteY0" fmla="*/ 3459892 h 3459892"/>
              <a:gd name="connsiteX1" fmla="*/ 2730843 w 2730843"/>
              <a:gd name="connsiteY1" fmla="*/ 2916195 h 3459892"/>
              <a:gd name="connsiteX2" fmla="*/ 2310713 w 2730843"/>
              <a:gd name="connsiteY2" fmla="*/ 0 h 3459892"/>
              <a:gd name="connsiteX0" fmla="*/ 0 w 2310713"/>
              <a:gd name="connsiteY0" fmla="*/ 3459892 h 3459892"/>
              <a:gd name="connsiteX1" fmla="*/ 1470454 w 2310713"/>
              <a:gd name="connsiteY1" fmla="*/ 2916195 h 3459892"/>
              <a:gd name="connsiteX2" fmla="*/ 2310713 w 2310713"/>
              <a:gd name="connsiteY2" fmla="*/ 0 h 3459892"/>
              <a:gd name="connsiteX0" fmla="*/ 0 w 2310713"/>
              <a:gd name="connsiteY0" fmla="*/ 3459892 h 3459892"/>
              <a:gd name="connsiteX1" fmla="*/ 1470454 w 2310713"/>
              <a:gd name="connsiteY1" fmla="*/ 2916195 h 3459892"/>
              <a:gd name="connsiteX2" fmla="*/ 2310713 w 2310713"/>
              <a:gd name="connsiteY2" fmla="*/ 0 h 3459892"/>
              <a:gd name="connsiteX0" fmla="*/ 0 w 2656272"/>
              <a:gd name="connsiteY0" fmla="*/ 3459892 h 3459892"/>
              <a:gd name="connsiteX1" fmla="*/ 1470454 w 2656272"/>
              <a:gd name="connsiteY1" fmla="*/ 2916195 h 3459892"/>
              <a:gd name="connsiteX2" fmla="*/ 2310713 w 2656272"/>
              <a:gd name="connsiteY2" fmla="*/ 0 h 3459892"/>
              <a:gd name="connsiteX0" fmla="*/ 0 w 3080602"/>
              <a:gd name="connsiteY0" fmla="*/ 3459892 h 3459892"/>
              <a:gd name="connsiteX1" fmla="*/ 1470454 w 3080602"/>
              <a:gd name="connsiteY1" fmla="*/ 2916195 h 3459892"/>
              <a:gd name="connsiteX2" fmla="*/ 2310713 w 3080602"/>
              <a:gd name="connsiteY2" fmla="*/ 0 h 3459892"/>
              <a:gd name="connsiteX0" fmla="*/ 0 w 2778589"/>
              <a:gd name="connsiteY0" fmla="*/ 3459892 h 3459892"/>
              <a:gd name="connsiteX1" fmla="*/ 1470454 w 2778589"/>
              <a:gd name="connsiteY1" fmla="*/ 2916195 h 3459892"/>
              <a:gd name="connsiteX2" fmla="*/ 2310713 w 2778589"/>
              <a:gd name="connsiteY2" fmla="*/ 0 h 3459892"/>
              <a:gd name="connsiteX0" fmla="*/ 53 w 2778642"/>
              <a:gd name="connsiteY0" fmla="*/ 3459892 h 3459892"/>
              <a:gd name="connsiteX1" fmla="*/ 1470507 w 2778642"/>
              <a:gd name="connsiteY1" fmla="*/ 2916195 h 3459892"/>
              <a:gd name="connsiteX2" fmla="*/ 2310766 w 2778642"/>
              <a:gd name="connsiteY2" fmla="*/ 0 h 3459892"/>
              <a:gd name="connsiteX0" fmla="*/ 53 w 3069337"/>
              <a:gd name="connsiteY0" fmla="*/ 3459892 h 3459892"/>
              <a:gd name="connsiteX1" fmla="*/ 1470507 w 3069337"/>
              <a:gd name="connsiteY1" fmla="*/ 2916195 h 3459892"/>
              <a:gd name="connsiteX2" fmla="*/ 2310766 w 3069337"/>
              <a:gd name="connsiteY2" fmla="*/ 0 h 345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337" h="3459892">
                <a:moveTo>
                  <a:pt x="53" y="3459892"/>
                </a:moveTo>
                <a:cubicBezTo>
                  <a:pt x="-4066" y="3080952"/>
                  <a:pt x="226594" y="2924432"/>
                  <a:pt x="1470507" y="2916195"/>
                </a:cubicBezTo>
                <a:cubicBezTo>
                  <a:pt x="2714420" y="2907958"/>
                  <a:pt x="3884193" y="1923536"/>
                  <a:pt x="2310766" y="0"/>
                </a:cubicBezTo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4C1B6235-8F74-D14A-B19E-668AD3D357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34" y="3126259"/>
            <a:ext cx="1423327" cy="114222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632207-A00D-DA46-8A75-074A9668FC97}"/>
              </a:ext>
            </a:extLst>
          </p:cNvPr>
          <p:cNvSpPr txBox="1"/>
          <p:nvPr/>
        </p:nvSpPr>
        <p:spPr>
          <a:xfrm>
            <a:off x="5568023" y="50153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/>
              <a:t>HDMI</a:t>
            </a:r>
          </a:p>
          <a:p>
            <a:pPr algn="ctr"/>
            <a:r>
              <a:rPr lang="ja-JP" altLang="en-US" sz="1400" b="1"/>
              <a:t>ケーブル</a:t>
            </a:r>
            <a:endParaRPr kumimoji="1" lang="ja-JP" altLang="en-US" sz="1400" b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B9E8CBE-8600-954E-821B-084C48CFC08E}"/>
              </a:ext>
            </a:extLst>
          </p:cNvPr>
          <p:cNvSpPr txBox="1"/>
          <p:nvPr/>
        </p:nvSpPr>
        <p:spPr>
          <a:xfrm>
            <a:off x="7788251" y="383679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2"/>
                </a:solidFill>
              </a:rPr>
              <a:t>USB</a:t>
            </a:r>
          </a:p>
          <a:p>
            <a:pPr algn="ctr"/>
            <a:r>
              <a:rPr lang="ja-JP" altLang="en-US" sz="1400" b="1">
                <a:solidFill>
                  <a:schemeClr val="accent2"/>
                </a:solidFill>
              </a:rPr>
              <a:t>ケーブル</a:t>
            </a:r>
            <a:endParaRPr kumimoji="1" lang="ja-JP" altLang="en-US" sz="1400" b="1">
              <a:solidFill>
                <a:schemeClr val="accent2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F848359-B934-A649-A573-FAFF7289DCA5}"/>
              </a:ext>
            </a:extLst>
          </p:cNvPr>
          <p:cNvSpPr txBox="1"/>
          <p:nvPr/>
        </p:nvSpPr>
        <p:spPr>
          <a:xfrm>
            <a:off x="5483224" y="572586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>
                <a:solidFill>
                  <a:schemeClr val="accent3"/>
                </a:solidFill>
              </a:rPr>
              <a:t>マイク・スピーカー</a:t>
            </a:r>
            <a:endParaRPr kumimoji="1" lang="en-US" altLang="ja-JP" sz="1400" b="1" dirty="0">
              <a:solidFill>
                <a:schemeClr val="accent3"/>
              </a:solidFill>
            </a:endParaRPr>
          </a:p>
          <a:p>
            <a:pPr algn="ctr"/>
            <a:r>
              <a:rPr lang="ja-JP" altLang="en-US" sz="1400" b="1">
                <a:solidFill>
                  <a:schemeClr val="accent3"/>
                </a:solidFill>
              </a:rPr>
              <a:t>ケーブル</a:t>
            </a:r>
            <a:endParaRPr kumimoji="1" lang="ja-JP" altLang="en-US" sz="1400" b="1">
              <a:solidFill>
                <a:schemeClr val="accent3"/>
              </a:solidFill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6C334689-5493-1442-BE46-DD326BEE3E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7206" y="2022671"/>
            <a:ext cx="605934" cy="764631"/>
          </a:xfrm>
          <a:prstGeom prst="rect">
            <a:avLst/>
          </a:prstGeom>
        </p:spPr>
      </p:pic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E736BFBD-EF1A-F54E-9F9E-781E7F7B7FF6}"/>
              </a:ext>
            </a:extLst>
          </p:cNvPr>
          <p:cNvSpPr/>
          <p:nvPr/>
        </p:nvSpPr>
        <p:spPr>
          <a:xfrm>
            <a:off x="8192530" y="2780270"/>
            <a:ext cx="926756" cy="1173892"/>
          </a:xfrm>
          <a:custGeom>
            <a:avLst/>
            <a:gdLst>
              <a:gd name="connsiteX0" fmla="*/ 0 w 926756"/>
              <a:gd name="connsiteY0" fmla="*/ 0 h 1173892"/>
              <a:gd name="connsiteX1" fmla="*/ 926756 w 926756"/>
              <a:gd name="connsiteY1" fmla="*/ 1173892 h 1173892"/>
              <a:gd name="connsiteX0" fmla="*/ 0 w 926756"/>
              <a:gd name="connsiteY0" fmla="*/ 0 h 1173892"/>
              <a:gd name="connsiteX1" fmla="*/ 926756 w 926756"/>
              <a:gd name="connsiteY1" fmla="*/ 1173892 h 1173892"/>
              <a:gd name="connsiteX0" fmla="*/ 0 w 926756"/>
              <a:gd name="connsiteY0" fmla="*/ 0 h 1173892"/>
              <a:gd name="connsiteX1" fmla="*/ 926756 w 926756"/>
              <a:gd name="connsiteY1" fmla="*/ 1173892 h 117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6756" h="1173892">
                <a:moveTo>
                  <a:pt x="0" y="0"/>
                </a:moveTo>
                <a:cubicBezTo>
                  <a:pt x="37070" y="700216"/>
                  <a:pt x="432485" y="943233"/>
                  <a:pt x="926756" y="1173892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0BF8F55-09E3-474E-8EEE-0F7B7C247F6F}"/>
              </a:ext>
            </a:extLst>
          </p:cNvPr>
          <p:cNvSpPr txBox="1"/>
          <p:nvPr/>
        </p:nvSpPr>
        <p:spPr>
          <a:xfrm>
            <a:off x="6892842" y="14946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USB</a:t>
            </a:r>
            <a:r>
              <a:rPr lang="ja-JP" altLang="en-US" sz="1400"/>
              <a:t>カメラ</a:t>
            </a:r>
            <a:endParaRPr lang="en-US" altLang="ja-JP" sz="1400" dirty="0"/>
          </a:p>
          <a:p>
            <a:pPr algn="ctr"/>
            <a:r>
              <a:rPr kumimoji="1" lang="ja-JP" altLang="en-US" sz="1400"/>
              <a:t>（必要であれば）</a:t>
            </a:r>
            <a:endParaRPr kumimoji="1" lang="en-US" altLang="ja-JP" sz="1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086DFCC-0284-0D40-A777-E768BD1F9640}"/>
              </a:ext>
            </a:extLst>
          </p:cNvPr>
          <p:cNvSpPr txBox="1"/>
          <p:nvPr/>
        </p:nvSpPr>
        <p:spPr>
          <a:xfrm>
            <a:off x="5245400" y="1831963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chemeClr val="bg1"/>
                </a:solidFill>
              </a:rPr>
              <a:t>講師</a:t>
            </a:r>
            <a:r>
              <a:rPr kumimoji="1" lang="en-US" altLang="ja-JP" sz="1600" b="1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C17110C-0D03-004F-A7F0-5AAB286F86B4}"/>
              </a:ext>
            </a:extLst>
          </p:cNvPr>
          <p:cNvSpPr txBox="1"/>
          <p:nvPr/>
        </p:nvSpPr>
        <p:spPr>
          <a:xfrm rot="19800000">
            <a:off x="9085636" y="342757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</a:rPr>
              <a:t>Zoom</a:t>
            </a:r>
            <a:r>
              <a:rPr kumimoji="1" lang="ja-JP" altLang="en-US" sz="1600" b="1">
                <a:solidFill>
                  <a:schemeClr val="bg1"/>
                </a:solidFill>
              </a:rPr>
              <a:t>制御</a:t>
            </a:r>
            <a:endParaRPr kumimoji="1"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38531686-F9A6-AE43-9F67-D1165522365A}"/>
              </a:ext>
            </a:extLst>
          </p:cNvPr>
          <p:cNvSpPr/>
          <p:nvPr/>
        </p:nvSpPr>
        <p:spPr>
          <a:xfrm>
            <a:off x="6005384" y="2384854"/>
            <a:ext cx="988540" cy="1507524"/>
          </a:xfrm>
          <a:custGeom>
            <a:avLst/>
            <a:gdLst>
              <a:gd name="connsiteX0" fmla="*/ 0 w 988540"/>
              <a:gd name="connsiteY0" fmla="*/ 0 h 1507524"/>
              <a:gd name="connsiteX1" fmla="*/ 988540 w 988540"/>
              <a:gd name="connsiteY1" fmla="*/ 1507524 h 15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8540" h="1507524">
                <a:moveTo>
                  <a:pt x="0" y="0"/>
                </a:moveTo>
                <a:lnTo>
                  <a:pt x="988540" y="1507524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08ECB37D-4294-BD40-9916-25C07B8821C8}"/>
              </a:ext>
            </a:extLst>
          </p:cNvPr>
          <p:cNvSpPr/>
          <p:nvPr/>
        </p:nvSpPr>
        <p:spPr>
          <a:xfrm>
            <a:off x="4188941" y="3262184"/>
            <a:ext cx="2631989" cy="716692"/>
          </a:xfrm>
          <a:custGeom>
            <a:avLst/>
            <a:gdLst>
              <a:gd name="connsiteX0" fmla="*/ 0 w 2631989"/>
              <a:gd name="connsiteY0" fmla="*/ 0 h 716692"/>
              <a:gd name="connsiteX1" fmla="*/ 2631989 w 2631989"/>
              <a:gd name="connsiteY1" fmla="*/ 716692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1989" h="716692">
                <a:moveTo>
                  <a:pt x="0" y="0"/>
                </a:moveTo>
                <a:lnTo>
                  <a:pt x="2631989" y="716692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CE3203-0817-EC4F-9839-79866157560E}"/>
              </a:ext>
            </a:extLst>
          </p:cNvPr>
          <p:cNvSpPr txBox="1"/>
          <p:nvPr/>
        </p:nvSpPr>
        <p:spPr>
          <a:xfrm rot="3600000">
            <a:off x="6207312" y="315667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ポート</a:t>
            </a:r>
            <a:r>
              <a:rPr lang="en-US" altLang="ja-JP" sz="1200" b="1" dirty="0"/>
              <a:t>1</a:t>
            </a:r>
            <a:r>
              <a:rPr lang="ja-JP" altLang="en-US" sz="1200" b="1" dirty="0"/>
              <a:t>へ入力</a:t>
            </a:r>
            <a:endParaRPr kumimoji="1" lang="ja-JP" altLang="en-US" sz="1200" b="1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A13907F-9FE9-984B-9A00-F2D0DEFC6C80}"/>
              </a:ext>
            </a:extLst>
          </p:cNvPr>
          <p:cNvSpPr txBox="1"/>
          <p:nvPr/>
        </p:nvSpPr>
        <p:spPr>
          <a:xfrm rot="900000">
            <a:off x="4833776" y="3458352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/>
              <a:t>ループバックポートから出力</a:t>
            </a:r>
            <a:endParaRPr kumimoji="1" lang="ja-JP" altLang="en-US" sz="1200" b="1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33EA5E4-08BE-42A7-AF20-764049F2DACA}"/>
              </a:ext>
            </a:extLst>
          </p:cNvPr>
          <p:cNvSpPr txBox="1"/>
          <p:nvPr/>
        </p:nvSpPr>
        <p:spPr>
          <a:xfrm rot="19800000">
            <a:off x="5683397" y="438022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ポート</a:t>
            </a:r>
            <a:r>
              <a:rPr lang="en-US" altLang="ja-JP" sz="1200" b="1" dirty="0"/>
              <a:t>2</a:t>
            </a:r>
            <a:r>
              <a:rPr lang="ja-JP" altLang="en-US" sz="1200" b="1" dirty="0"/>
              <a:t>へ入力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298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2E249-DAAB-4A26-8A44-81DFF173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運用の注意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935F6B-2662-4135-A062-2A8016A4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Zoom</a:t>
            </a:r>
            <a:r>
              <a:rPr kumimoji="1" lang="ja-JP" altLang="en-US" dirty="0"/>
              <a:t>のマイクは</a:t>
            </a:r>
            <a:r>
              <a:rPr kumimoji="1" lang="ja-JP" altLang="en-US" b="1" dirty="0"/>
              <a:t>「ミュートしない」</a:t>
            </a:r>
            <a:endParaRPr kumimoji="1" lang="en-US" altLang="ja-JP" b="1" dirty="0"/>
          </a:p>
          <a:p>
            <a:pPr lvl="1"/>
            <a:r>
              <a:rPr kumimoji="1" lang="ja-JP" altLang="en-US" dirty="0"/>
              <a:t>音声のオンオフは</a:t>
            </a:r>
            <a:r>
              <a:rPr kumimoji="1" lang="ja-JP" altLang="en-US" b="1" dirty="0">
                <a:solidFill>
                  <a:schemeClr val="accent4">
                    <a:lumMod val="75000"/>
                  </a:schemeClr>
                </a:solidFill>
              </a:rPr>
              <a:t>ミキサー</a:t>
            </a:r>
            <a:r>
              <a:rPr kumimoji="1" lang="en-US" altLang="ja-JP" b="1" dirty="0">
                <a:solidFill>
                  <a:schemeClr val="accent4">
                    <a:lumMod val="75000"/>
                  </a:schemeClr>
                </a:solidFill>
              </a:rPr>
              <a:t>L-8</a:t>
            </a:r>
            <a:r>
              <a:rPr kumimoji="1" lang="ja-JP" altLang="en-US" b="1" dirty="0">
                <a:solidFill>
                  <a:schemeClr val="accent4">
                    <a:lumMod val="75000"/>
                  </a:schemeClr>
                </a:solidFill>
              </a:rPr>
              <a:t>のミュートボタン</a:t>
            </a:r>
            <a:br>
              <a:rPr kumimoji="1" lang="en-US" altLang="ja-JP" dirty="0"/>
            </a:br>
            <a:r>
              <a:rPr kumimoji="1" lang="ja-JP" altLang="en-US" dirty="0"/>
              <a:t>または、マイクのスイッチで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ハウリングしている場合は、ミュートする</a:t>
            </a:r>
            <a:endParaRPr lang="en-US" altLang="ja-JP" dirty="0"/>
          </a:p>
          <a:p>
            <a:pPr lvl="2"/>
            <a:r>
              <a:rPr kumimoji="1" lang="ja-JP" altLang="en-US" dirty="0"/>
              <a:t>ハウリングしているかを、別の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（</a:t>
            </a:r>
            <a:r>
              <a:rPr kumimoji="1" lang="en-US" altLang="ja-JP" dirty="0"/>
              <a:t>iPad</a:t>
            </a:r>
            <a:r>
              <a:rPr kumimoji="1" lang="ja-JP" altLang="en-US" dirty="0"/>
              <a:t>等でも可）で</a:t>
            </a:r>
            <a:r>
              <a:rPr kumimoji="1" lang="en-US" altLang="ja-JP" dirty="0"/>
              <a:t>Zoom</a:t>
            </a:r>
            <a:r>
              <a:rPr kumimoji="1" lang="ja-JP" altLang="en-US" dirty="0"/>
              <a:t>に入室して随時音声を確認すること。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Zoom</a:t>
            </a:r>
            <a:r>
              <a:rPr kumimoji="1" lang="ja-JP" altLang="en-US" dirty="0"/>
              <a:t>のカメラもオフにしない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オフにしなくてもカメラは切り替えできる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デュアルディスプレイが望ましい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Zoom</a:t>
            </a:r>
            <a:r>
              <a:rPr kumimoji="1" lang="ja-JP" altLang="en-US" dirty="0"/>
              <a:t>画面をメインディスプレイに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OBS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VoiceMeter</a:t>
            </a:r>
            <a:r>
              <a:rPr kumimoji="1" lang="en-US" altLang="ja-JP" dirty="0"/>
              <a:t> Banana</a:t>
            </a:r>
            <a:r>
              <a:rPr kumimoji="1" lang="ja-JP" altLang="en-US" dirty="0"/>
              <a:t>、カメラの画面をセカンドディスプレイに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CBBC85C-EA4A-4D00-B7F8-AF7EEFE3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8870950" y="1084922"/>
            <a:ext cx="2724150" cy="674956"/>
          </a:xfrm>
          <a:prstGeom prst="rect">
            <a:avLst/>
          </a:prstGeom>
        </p:spPr>
      </p:pic>
      <p:pic>
        <p:nvPicPr>
          <p:cNvPr id="6" name="コンテンツ プレースホルダー 4" descr="コンピュータ, 屋内, モニター, リモコン が含まれている画像&#10;&#10;自動的に生成された説明">
            <a:extLst>
              <a:ext uri="{FF2B5EF4-FFF2-40B4-BE49-F238E27FC236}">
                <a16:creationId xmlns:a16="http://schemas.microsoft.com/office/drawing/2014/main" id="{DEECF834-6D85-4F93-9BF7-5973D88E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45262" r="13712" b="20100"/>
          <a:stretch/>
        </p:blipFill>
        <p:spPr>
          <a:xfrm>
            <a:off x="8718550" y="1759878"/>
            <a:ext cx="3206749" cy="102043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CD8C58-D5EE-47F9-995F-A56A09C4CDD5}"/>
              </a:ext>
            </a:extLst>
          </p:cNvPr>
          <p:cNvSpPr/>
          <p:nvPr/>
        </p:nvSpPr>
        <p:spPr>
          <a:xfrm>
            <a:off x="8775699" y="1880529"/>
            <a:ext cx="3149599" cy="30298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3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B64F00E-B47F-614A-8D7D-358B6E88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補足資料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93377D-7F45-F34C-A24E-FC864FB10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8542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E13FE8-C493-459B-98E5-300CBAFB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ハウリングの発生原因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A26C469-1F24-C741-8BA5-DFB5712A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7258"/>
            <a:ext cx="10515600" cy="1377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「音のループ」でハウリングが発生</a:t>
            </a:r>
            <a:endParaRPr lang="en-US" altLang="ja-JP" dirty="0"/>
          </a:p>
          <a:p>
            <a:pPr lvl="1"/>
            <a:r>
              <a:rPr lang="ja-JP" altLang="en-US"/>
              <a:t>遅延が大きいとき　→　エコー</a:t>
            </a:r>
            <a:endParaRPr lang="en-US" altLang="ja-JP" dirty="0"/>
          </a:p>
          <a:p>
            <a:pPr lvl="1"/>
            <a:r>
              <a:rPr lang="ja-JP" altLang="en-US"/>
              <a:t>遅延が小さく増幅が大きい　→　ハウリング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ja-JP" altLang="en-US"/>
          </a:p>
        </p:txBody>
      </p:sp>
      <p:pic>
        <p:nvPicPr>
          <p:cNvPr id="8" name="コンテンツ プレースホルダー 4">
            <a:extLst>
              <a:ext uri="{FF2B5EF4-FFF2-40B4-BE49-F238E27FC236}">
                <a16:creationId xmlns:a16="http://schemas.microsoft.com/office/drawing/2014/main" id="{A761ECCD-2467-DF4E-94A4-5992E564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3" y="1919118"/>
            <a:ext cx="2241447" cy="2511425"/>
          </a:xfrm>
          <a:prstGeom prst="rect">
            <a:avLst/>
          </a:prstGeom>
        </p:spPr>
      </p:pic>
      <p:pic>
        <p:nvPicPr>
          <p:cNvPr id="12" name="図 11" descr="Cgで描かれたスピーカー&#10;&#10;低い精度で自動的に生成された説明">
            <a:extLst>
              <a:ext uri="{FF2B5EF4-FFF2-40B4-BE49-F238E27FC236}">
                <a16:creationId xmlns:a16="http://schemas.microsoft.com/office/drawing/2014/main" id="{CF18957D-879C-4249-A8FC-69E017C2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552" y="717449"/>
            <a:ext cx="3022598" cy="3298139"/>
          </a:xfrm>
          <a:prstGeom prst="rect">
            <a:avLst/>
          </a:prstGeom>
        </p:spPr>
      </p:pic>
      <p:pic>
        <p:nvPicPr>
          <p:cNvPr id="13" name="Picture 2" descr="LiveTrak L-8">
            <a:extLst>
              <a:ext uri="{FF2B5EF4-FFF2-40B4-BE49-F238E27FC236}">
                <a16:creationId xmlns:a16="http://schemas.microsoft.com/office/drawing/2014/main" id="{F006575C-6CD4-C046-AE20-A61B42A69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53" y="3563739"/>
            <a:ext cx="1502549" cy="14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左矢印 21">
            <a:extLst>
              <a:ext uri="{FF2B5EF4-FFF2-40B4-BE49-F238E27FC236}">
                <a16:creationId xmlns:a16="http://schemas.microsoft.com/office/drawing/2014/main" id="{69996A0D-DF80-5C4C-AC4F-263883F02BFD}"/>
              </a:ext>
            </a:extLst>
          </p:cNvPr>
          <p:cNvSpPr/>
          <p:nvPr/>
        </p:nvSpPr>
        <p:spPr>
          <a:xfrm>
            <a:off x="1866345" y="1683427"/>
            <a:ext cx="4826000" cy="1148779"/>
          </a:xfrm>
          <a:prstGeom prst="leftArrow">
            <a:avLst>
              <a:gd name="adj1" fmla="val 50000"/>
              <a:gd name="adj2" fmla="val 324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/>
              <a:t>スピーカーからの音</a:t>
            </a:r>
          </a:p>
        </p:txBody>
      </p:sp>
      <p:sp>
        <p:nvSpPr>
          <p:cNvPr id="23" name="左矢印 22">
            <a:extLst>
              <a:ext uri="{FF2B5EF4-FFF2-40B4-BE49-F238E27FC236}">
                <a16:creationId xmlns:a16="http://schemas.microsoft.com/office/drawing/2014/main" id="{2568A1FA-D752-7541-B399-F2E16ED93F6A}"/>
              </a:ext>
            </a:extLst>
          </p:cNvPr>
          <p:cNvSpPr/>
          <p:nvPr/>
        </p:nvSpPr>
        <p:spPr>
          <a:xfrm rot="11262917">
            <a:off x="1859110" y="3528804"/>
            <a:ext cx="2925792" cy="442915"/>
          </a:xfrm>
          <a:prstGeom prst="leftArrow">
            <a:avLst>
              <a:gd name="adj1" fmla="val 386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左矢印 23">
            <a:extLst>
              <a:ext uri="{FF2B5EF4-FFF2-40B4-BE49-F238E27FC236}">
                <a16:creationId xmlns:a16="http://schemas.microsoft.com/office/drawing/2014/main" id="{A9291AFD-75F0-8C45-8431-99DB61943CAD}"/>
              </a:ext>
            </a:extLst>
          </p:cNvPr>
          <p:cNvSpPr/>
          <p:nvPr/>
        </p:nvSpPr>
        <p:spPr>
          <a:xfrm rot="9710166">
            <a:off x="5954412" y="3432269"/>
            <a:ext cx="2485878" cy="751178"/>
          </a:xfrm>
          <a:prstGeom prst="leftArrow">
            <a:avLst>
              <a:gd name="adj1" fmla="val 637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1BB0502-C138-AC49-B198-6741EEC7B02A}"/>
              </a:ext>
            </a:extLst>
          </p:cNvPr>
          <p:cNvSpPr txBox="1"/>
          <p:nvPr/>
        </p:nvSpPr>
        <p:spPr>
          <a:xfrm>
            <a:off x="4712349" y="33655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遅延・増幅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0FBD272-8AFE-A749-8530-E2FB49F1701F}"/>
              </a:ext>
            </a:extLst>
          </p:cNvPr>
          <p:cNvSpPr txBox="1"/>
          <p:nvPr/>
        </p:nvSpPr>
        <p:spPr>
          <a:xfrm>
            <a:off x="1407630" y="4334265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マイク＋</a:t>
            </a:r>
            <a:r>
              <a:rPr kumimoji="1" lang="ja-JP" altLang="en-US"/>
              <a:t>スピーカーからの音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26F247D-9F73-444E-8CA8-834DE0FE2A58}"/>
              </a:ext>
            </a:extLst>
          </p:cNvPr>
          <p:cNvSpPr txBox="1"/>
          <p:nvPr/>
        </p:nvSpPr>
        <p:spPr>
          <a:xfrm>
            <a:off x="6528146" y="4379248"/>
            <a:ext cx="41344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>
                <a:solidFill>
                  <a:schemeClr val="accent4"/>
                </a:solidFill>
              </a:rPr>
              <a:t>すこし遅れて増幅された</a:t>
            </a:r>
            <a:endParaRPr lang="en-US" altLang="ja-JP" sz="2800" b="1" dirty="0">
              <a:solidFill>
                <a:schemeClr val="accent4"/>
              </a:solidFill>
            </a:endParaRPr>
          </a:p>
          <a:p>
            <a:pPr algn="ctr"/>
            <a:r>
              <a:rPr lang="ja-JP" altLang="en-US"/>
              <a:t>マイク＋</a:t>
            </a:r>
            <a:r>
              <a:rPr kumimoji="1" lang="ja-JP" altLang="en-US"/>
              <a:t>スピーカーからの音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E199C48-A7E3-0F4E-AF45-59E0E6F31942}"/>
              </a:ext>
            </a:extLst>
          </p:cNvPr>
          <p:cNvGrpSpPr/>
          <p:nvPr/>
        </p:nvGrpSpPr>
        <p:grpSpPr>
          <a:xfrm rot="13500000">
            <a:off x="6865175" y="630656"/>
            <a:ext cx="3713908" cy="3713908"/>
            <a:chOff x="7228274" y="2631040"/>
            <a:chExt cx="2160000" cy="2160000"/>
          </a:xfrm>
        </p:grpSpPr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578E5A27-1EC6-964D-9F8D-AA3E7C6ADD72}"/>
                </a:ext>
              </a:extLst>
            </p:cNvPr>
            <p:cNvSpPr/>
            <p:nvPr/>
          </p:nvSpPr>
          <p:spPr>
            <a:xfrm>
              <a:off x="8128274" y="3531040"/>
              <a:ext cx="360000" cy="36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0BBB1088-B594-E241-8ED5-D0B5C0A65028}"/>
                </a:ext>
              </a:extLst>
            </p:cNvPr>
            <p:cNvSpPr/>
            <p:nvPr/>
          </p:nvSpPr>
          <p:spPr>
            <a:xfrm>
              <a:off x="7948274" y="3351040"/>
              <a:ext cx="720000" cy="72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弧 16">
              <a:extLst>
                <a:ext uri="{FF2B5EF4-FFF2-40B4-BE49-F238E27FC236}">
                  <a16:creationId xmlns:a16="http://schemas.microsoft.com/office/drawing/2014/main" id="{5DF158E9-C1A1-A84F-B45F-83F91417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68274" y="3171040"/>
              <a:ext cx="1080000" cy="108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弧 17">
              <a:extLst>
                <a:ext uri="{FF2B5EF4-FFF2-40B4-BE49-F238E27FC236}">
                  <a16:creationId xmlns:a16="http://schemas.microsoft.com/office/drawing/2014/main" id="{9799823C-6816-644E-9C41-A591FA907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8274" y="2991040"/>
              <a:ext cx="1440000" cy="144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弧 18">
              <a:extLst>
                <a:ext uri="{FF2B5EF4-FFF2-40B4-BE49-F238E27FC236}">
                  <a16:creationId xmlns:a16="http://schemas.microsoft.com/office/drawing/2014/main" id="{F8F76B07-E108-6649-A188-0ED5DB4D1E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8274" y="2811040"/>
              <a:ext cx="1800000" cy="180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0402914D-84D8-A348-9A3A-61C72B9F3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8274" y="2631040"/>
              <a:ext cx="2160000" cy="216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736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802B7A-F53A-4821-8904-B7A81C94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ハウリングを防ぐ</a:t>
            </a:r>
            <a:r>
              <a:rPr kumimoji="1" lang="ja-JP" altLang="en-US"/>
              <a:t>には</a:t>
            </a:r>
            <a:r>
              <a:rPr kumimoji="1" lang="en-US" altLang="ja-JP" dirty="0"/>
              <a:t>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3F85B2-F0EF-49E7-B3A9-DC3990F91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0926"/>
            <a:ext cx="10515600" cy="1914326"/>
          </a:xfrm>
        </p:spPr>
        <p:txBody>
          <a:bodyPr>
            <a:normAutofit/>
          </a:bodyPr>
          <a:lstStyle/>
          <a:p>
            <a:r>
              <a:rPr kumimoji="1" lang="ja-JP" altLang="en-US"/>
              <a:t>マイクとスピーカーを</a:t>
            </a:r>
            <a:r>
              <a:rPr kumimoji="1" lang="ja-JP" altLang="en-US" b="1"/>
              <a:t>正対させない</a:t>
            </a:r>
            <a:endParaRPr lang="en-US" altLang="ja-JP" b="1" dirty="0"/>
          </a:p>
          <a:p>
            <a:pPr marL="457200" lvl="1" indent="0">
              <a:buNone/>
            </a:pPr>
            <a:r>
              <a:rPr kumimoji="1" lang="ja-JP" altLang="en-US"/>
              <a:t>人間には聞こえるが、マイクには「ものすごく小さいスピーカーの音」しか入らない　→　ループしても消える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ja-JP" altLang="en-US"/>
              <a:t>マイクは後ろからの音には</a:t>
            </a:r>
            <a:r>
              <a:rPr kumimoji="1" lang="ja-JP" altLang="en-US" b="1"/>
              <a:t>鈍感</a:t>
            </a:r>
            <a:endParaRPr kumimoji="1" lang="en-US" altLang="ja-JP" b="1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D6BF40DE-959F-0949-A56E-52DAC5D89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1928" y="1697379"/>
            <a:ext cx="2241447" cy="2511425"/>
          </a:xfrm>
          <a:prstGeom prst="rect">
            <a:avLst/>
          </a:prstGeom>
        </p:spPr>
      </p:pic>
      <p:pic>
        <p:nvPicPr>
          <p:cNvPr id="5" name="Picture 2" descr="LiveTrak L-8">
            <a:extLst>
              <a:ext uri="{FF2B5EF4-FFF2-40B4-BE49-F238E27FC236}">
                <a16:creationId xmlns:a16="http://schemas.microsoft.com/office/drawing/2014/main" id="{CB1D94F3-7B4D-0D45-9D69-F892DCEAF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02" y="3062525"/>
            <a:ext cx="1502549" cy="14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Cgで描かれたスピーカー&#10;&#10;低い精度で自動的に生成された説明">
            <a:extLst>
              <a:ext uri="{FF2B5EF4-FFF2-40B4-BE49-F238E27FC236}">
                <a16:creationId xmlns:a16="http://schemas.microsoft.com/office/drawing/2014/main" id="{4D178E73-8514-E847-829D-BACFE7871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31" y="1244600"/>
            <a:ext cx="3022598" cy="3298139"/>
          </a:xfrm>
          <a:prstGeom prst="rect">
            <a:avLst/>
          </a:prstGeom>
        </p:spPr>
      </p:pic>
      <p:sp>
        <p:nvSpPr>
          <p:cNvPr id="7" name="左矢印 6">
            <a:extLst>
              <a:ext uri="{FF2B5EF4-FFF2-40B4-BE49-F238E27FC236}">
                <a16:creationId xmlns:a16="http://schemas.microsoft.com/office/drawing/2014/main" id="{8AFCFFDE-590A-874D-9B61-6FE3B856AAC3}"/>
              </a:ext>
            </a:extLst>
          </p:cNvPr>
          <p:cNvSpPr/>
          <p:nvPr/>
        </p:nvSpPr>
        <p:spPr>
          <a:xfrm rot="11684598">
            <a:off x="3990608" y="3409620"/>
            <a:ext cx="1502549" cy="5458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左矢印 7">
            <a:extLst>
              <a:ext uri="{FF2B5EF4-FFF2-40B4-BE49-F238E27FC236}">
                <a16:creationId xmlns:a16="http://schemas.microsoft.com/office/drawing/2014/main" id="{1AAD75D5-6529-6C45-924D-DA9B08987D28}"/>
              </a:ext>
            </a:extLst>
          </p:cNvPr>
          <p:cNvSpPr/>
          <p:nvPr/>
        </p:nvSpPr>
        <p:spPr>
          <a:xfrm rot="9710166">
            <a:off x="6789302" y="3483410"/>
            <a:ext cx="1502549" cy="5458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FB1CACC-64AF-FE45-B11D-A56F8D67D76F}"/>
              </a:ext>
            </a:extLst>
          </p:cNvPr>
          <p:cNvGrpSpPr/>
          <p:nvPr/>
        </p:nvGrpSpPr>
        <p:grpSpPr>
          <a:xfrm rot="2540500">
            <a:off x="8508269" y="1036714"/>
            <a:ext cx="3713908" cy="3713908"/>
            <a:chOff x="7228274" y="2631040"/>
            <a:chExt cx="2160000" cy="2160000"/>
          </a:xfrm>
        </p:grpSpPr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E624FC3C-3D8C-C745-9C4B-E1E52848E2DF}"/>
                </a:ext>
              </a:extLst>
            </p:cNvPr>
            <p:cNvSpPr/>
            <p:nvPr/>
          </p:nvSpPr>
          <p:spPr>
            <a:xfrm>
              <a:off x="8128274" y="3531040"/>
              <a:ext cx="360000" cy="36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7D37EB4C-8D94-8A49-BDE3-F816B28B5E3D}"/>
                </a:ext>
              </a:extLst>
            </p:cNvPr>
            <p:cNvSpPr/>
            <p:nvPr/>
          </p:nvSpPr>
          <p:spPr>
            <a:xfrm>
              <a:off x="7948274" y="3351040"/>
              <a:ext cx="720000" cy="72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弧 11">
              <a:extLst>
                <a:ext uri="{FF2B5EF4-FFF2-40B4-BE49-F238E27FC236}">
                  <a16:creationId xmlns:a16="http://schemas.microsoft.com/office/drawing/2014/main" id="{9082FFEF-5875-7947-B85D-2ED8C2418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68274" y="3171040"/>
              <a:ext cx="1080000" cy="108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63DD7C56-F4CE-4145-8B05-A804F0226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8274" y="2991040"/>
              <a:ext cx="1440000" cy="144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弧 13">
              <a:extLst>
                <a:ext uri="{FF2B5EF4-FFF2-40B4-BE49-F238E27FC236}">
                  <a16:creationId xmlns:a16="http://schemas.microsoft.com/office/drawing/2014/main" id="{FDC64C0F-E676-E249-BC98-1ADE03EFA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8274" y="2811040"/>
              <a:ext cx="1800000" cy="180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弧 14">
              <a:extLst>
                <a:ext uri="{FF2B5EF4-FFF2-40B4-BE49-F238E27FC236}">
                  <a16:creationId xmlns:a16="http://schemas.microsoft.com/office/drawing/2014/main" id="{23B7C9B6-EDE3-5C47-83B8-1AA080AF3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8274" y="2631040"/>
              <a:ext cx="2160000" cy="2160000"/>
            </a:xfrm>
            <a:prstGeom prst="arc">
              <a:avLst/>
            </a:prstGeom>
            <a:ln w="571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フリーフォーム 19">
            <a:extLst>
              <a:ext uri="{FF2B5EF4-FFF2-40B4-BE49-F238E27FC236}">
                <a16:creationId xmlns:a16="http://schemas.microsoft.com/office/drawing/2014/main" id="{0D4AAA2E-C561-D145-8710-57CE163881E7}"/>
              </a:ext>
            </a:extLst>
          </p:cNvPr>
          <p:cNvSpPr/>
          <p:nvPr/>
        </p:nvSpPr>
        <p:spPr>
          <a:xfrm>
            <a:off x="1854650" y="1199648"/>
            <a:ext cx="9985248" cy="609600"/>
          </a:xfrm>
          <a:custGeom>
            <a:avLst/>
            <a:gdLst>
              <a:gd name="connsiteX0" fmla="*/ 9217152 w 9985248"/>
              <a:gd name="connsiteY0" fmla="*/ 463296 h 609600"/>
              <a:gd name="connsiteX1" fmla="*/ 9400032 w 9985248"/>
              <a:gd name="connsiteY1" fmla="*/ 609600 h 609600"/>
              <a:gd name="connsiteX2" fmla="*/ 9985248 w 9985248"/>
              <a:gd name="connsiteY2" fmla="*/ 0 h 609600"/>
              <a:gd name="connsiteX3" fmla="*/ 0 w 9985248"/>
              <a:gd name="connsiteY3" fmla="*/ 12192 h 609600"/>
              <a:gd name="connsiteX4" fmla="*/ 987552 w 9985248"/>
              <a:gd name="connsiteY4" fmla="*/ 573024 h 609600"/>
              <a:gd name="connsiteX5" fmla="*/ 109728 w 9985248"/>
              <a:gd name="connsiteY5" fmla="*/ 60960 h 609600"/>
              <a:gd name="connsiteX6" fmla="*/ 9582912 w 9985248"/>
              <a:gd name="connsiteY6" fmla="*/ 170688 h 609600"/>
              <a:gd name="connsiteX7" fmla="*/ 9217152 w 9985248"/>
              <a:gd name="connsiteY7" fmla="*/ 463296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5248" h="609600">
                <a:moveTo>
                  <a:pt x="9217152" y="463296"/>
                </a:moveTo>
                <a:lnTo>
                  <a:pt x="9400032" y="609600"/>
                </a:lnTo>
                <a:lnTo>
                  <a:pt x="9985248" y="0"/>
                </a:lnTo>
                <a:lnTo>
                  <a:pt x="0" y="12192"/>
                </a:lnTo>
                <a:lnTo>
                  <a:pt x="987552" y="573024"/>
                </a:lnTo>
                <a:lnTo>
                  <a:pt x="109728" y="60960"/>
                </a:lnTo>
                <a:lnTo>
                  <a:pt x="9582912" y="170688"/>
                </a:lnTo>
                <a:lnTo>
                  <a:pt x="9217152" y="463296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3F14B31D-2D29-E340-8DFC-12EF49F44790}"/>
              </a:ext>
            </a:extLst>
          </p:cNvPr>
          <p:cNvSpPr/>
          <p:nvPr/>
        </p:nvSpPr>
        <p:spPr>
          <a:xfrm rot="7739702">
            <a:off x="2683824" y="1658609"/>
            <a:ext cx="250663" cy="21608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4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40890-9910-4C0B-9A26-C548019F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必要機材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76B927-56D8-49CB-AC23-E370445E1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ja-JP" altLang="en-US" b="1" dirty="0"/>
              <a:t>音声</a:t>
            </a:r>
            <a:endParaRPr lang="en-US" altLang="ja-JP" b="1" dirty="0"/>
          </a:p>
          <a:p>
            <a:r>
              <a:rPr lang="ja-JP" altLang="en-US" dirty="0"/>
              <a:t>デジタルミキサー </a:t>
            </a:r>
            <a:r>
              <a:rPr lang="en-US" altLang="ja-JP" dirty="0"/>
              <a:t>ZOOM </a:t>
            </a:r>
            <a:r>
              <a:rPr lang="en-US" altLang="ja-JP" dirty="0" err="1"/>
              <a:t>LiveTrak</a:t>
            </a:r>
            <a:r>
              <a:rPr lang="en-US" altLang="ja-JP" dirty="0"/>
              <a:t> L-8</a:t>
            </a:r>
          </a:p>
          <a:p>
            <a:r>
              <a:rPr lang="ja-JP" altLang="en-US" dirty="0"/>
              <a:t>ハンドマイク </a:t>
            </a:r>
            <a:r>
              <a:rPr lang="en-US" altLang="ja-JP" dirty="0"/>
              <a:t>Classic Pro CM5S</a:t>
            </a:r>
          </a:p>
          <a:p>
            <a:r>
              <a:rPr lang="ja-JP" altLang="en-US" dirty="0"/>
              <a:t>スピーカー </a:t>
            </a:r>
            <a:r>
              <a:rPr lang="en-US" altLang="ja-JP" dirty="0"/>
              <a:t>JBL 305P MKII</a:t>
            </a:r>
          </a:p>
          <a:p>
            <a:r>
              <a:rPr lang="ja-JP" altLang="en-US" dirty="0"/>
              <a:t>マイクケーブル（</a:t>
            </a:r>
            <a:r>
              <a:rPr lang="en-US" altLang="ja-JP" dirty="0"/>
              <a:t>3</a:t>
            </a:r>
            <a:r>
              <a:rPr lang="ja-JP" altLang="en-US" dirty="0"/>
              <a:t>ピン</a:t>
            </a:r>
            <a:r>
              <a:rPr lang="en-US" altLang="ja-JP" dirty="0"/>
              <a:t>XLR</a:t>
            </a:r>
            <a:r>
              <a:rPr lang="ja-JP" altLang="en-US" dirty="0"/>
              <a:t>オス、メス）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映像</a:t>
            </a:r>
            <a:endParaRPr lang="en-US" altLang="ja-JP" b="1" dirty="0"/>
          </a:p>
          <a:p>
            <a:r>
              <a:rPr lang="ja-JP" altLang="en-US" dirty="0"/>
              <a:t>ビデオカメラ（</a:t>
            </a:r>
            <a:r>
              <a:rPr lang="en-US" altLang="ja-JP" dirty="0"/>
              <a:t>HDMI</a:t>
            </a:r>
            <a:r>
              <a:rPr lang="ja-JP" altLang="en-US" dirty="0"/>
              <a:t>出力）</a:t>
            </a:r>
            <a:endParaRPr lang="en-US" altLang="ja-JP" dirty="0"/>
          </a:p>
          <a:p>
            <a:r>
              <a:rPr lang="en-US" altLang="ja-JP" dirty="0"/>
              <a:t>USB</a:t>
            </a:r>
            <a:r>
              <a:rPr lang="ja-JP" altLang="en-US" dirty="0"/>
              <a:t>カメラ</a:t>
            </a:r>
            <a:endParaRPr lang="en-US" altLang="ja-JP" dirty="0"/>
          </a:p>
          <a:p>
            <a:r>
              <a:rPr lang="en-US" altLang="ja-JP" dirty="0"/>
              <a:t>HDMI</a:t>
            </a:r>
            <a:r>
              <a:rPr lang="ja-JP" altLang="en-US" dirty="0"/>
              <a:t>ー</a:t>
            </a:r>
            <a:r>
              <a:rPr lang="en-US" altLang="ja-JP" dirty="0"/>
              <a:t>USB</a:t>
            </a:r>
            <a:r>
              <a:rPr lang="ja-JP" altLang="en-US"/>
              <a:t>キャプチャユニット</a:t>
            </a:r>
            <a:endParaRPr lang="en-US" altLang="ja-JP" dirty="0"/>
          </a:p>
          <a:p>
            <a:r>
              <a:rPr lang="en-US" altLang="ja-JP" dirty="0"/>
              <a:t>HDMI</a:t>
            </a:r>
            <a:r>
              <a:rPr lang="ja-JP" altLang="en-US" dirty="0"/>
              <a:t>ケーブル</a:t>
            </a:r>
            <a:endParaRPr lang="en-US" altLang="ja-JP" dirty="0"/>
          </a:p>
          <a:p>
            <a:r>
              <a:rPr lang="ja-JP" altLang="en-US" dirty="0"/>
              <a:t>三脚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共通</a:t>
            </a:r>
            <a:endParaRPr lang="en-US" altLang="ja-JP" b="1" dirty="0"/>
          </a:p>
          <a:p>
            <a:r>
              <a:rPr lang="en-US" altLang="ja-JP" dirty="0"/>
              <a:t>PC (Windows/Mac</a:t>
            </a:r>
            <a:r>
              <a:rPr lang="ja-JP" altLang="en-US" dirty="0"/>
              <a:t>どちらでも可）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1026" name="Picture 2" descr="LiveTrak L-8">
            <a:extLst>
              <a:ext uri="{FF2B5EF4-FFF2-40B4-BE49-F238E27FC236}">
                <a16:creationId xmlns:a16="http://schemas.microsoft.com/office/drawing/2014/main" id="{48CE8C0D-67A4-4EBD-8CCB-A2EC5F4F3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15" y="1244600"/>
            <a:ext cx="1502549" cy="14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BL ( ジェービーエル )  / 305P MKII　おすすめスタジオモニター">
            <a:extLst>
              <a:ext uri="{FF2B5EF4-FFF2-40B4-BE49-F238E27FC236}">
                <a16:creationId xmlns:a16="http://schemas.microsoft.com/office/drawing/2014/main" id="{CAA0D437-0339-45FD-B51B-760A6D256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r="29162"/>
          <a:stretch/>
        </p:blipFill>
        <p:spPr bwMode="auto">
          <a:xfrm>
            <a:off x="10001185" y="2262520"/>
            <a:ext cx="912467" cy="12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ASSIC PRO ( クラシックプロ )  / CM5S ダイナミックマイク">
            <a:extLst>
              <a:ext uri="{FF2B5EF4-FFF2-40B4-BE49-F238E27FC236}">
                <a16:creationId xmlns:a16="http://schemas.microsoft.com/office/drawing/2014/main" id="{FA4633E8-E94B-43D7-A19C-FE38C322F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6" b="14465"/>
          <a:stretch/>
        </p:blipFill>
        <p:spPr bwMode="auto">
          <a:xfrm rot="5400000">
            <a:off x="7575528" y="2229393"/>
            <a:ext cx="1266157" cy="42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BE9214C-94C1-430A-BC5F-B935C71E2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418" y="4848226"/>
            <a:ext cx="1231234" cy="10371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B0BDFFE-EEA2-4DC2-815B-CD57FA1E4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606" y="4270471"/>
            <a:ext cx="868783" cy="10963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FCE2324-6675-4E0F-974D-454F9AD0A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389" y="3759759"/>
            <a:ext cx="1163102" cy="7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8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802B7A-F53A-4821-8904-B7A81C94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ハウリングを防ぐ</a:t>
            </a:r>
            <a:r>
              <a:rPr kumimoji="1" lang="ja-JP" altLang="en-US"/>
              <a:t>には</a:t>
            </a:r>
            <a:r>
              <a:rPr kumimoji="1" lang="en-US" altLang="ja-JP" dirty="0"/>
              <a:t>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3F85B2-F0EF-49E7-B3A9-DC3990F91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/>
              <a:t>ミキサの</a:t>
            </a:r>
            <a:r>
              <a:rPr lang="en-US" altLang="ja-JP" dirty="0"/>
              <a:t>『</a:t>
            </a:r>
            <a:r>
              <a:rPr lang="ja-JP" altLang="en-US"/>
              <a:t>バス機能</a:t>
            </a:r>
            <a:r>
              <a:rPr lang="en-US" altLang="ja-JP" dirty="0"/>
              <a:t>』</a:t>
            </a:r>
            <a:r>
              <a:rPr lang="ja-JP" altLang="en-US"/>
              <a:t>を利用する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/>
              <a:t>マイクの音をスピーカーから出さないように制御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L-8</a:t>
            </a:r>
            <a:r>
              <a:rPr lang="ja-JP" altLang="en-US"/>
              <a:t>での設定例：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b="1"/>
              <a:t>メイン出力（</a:t>
            </a:r>
            <a:r>
              <a:rPr kumimoji="1" lang="en-US" altLang="ja-JP" b="1" dirty="0"/>
              <a:t>PC</a:t>
            </a:r>
            <a:r>
              <a:rPr kumimoji="1" lang="ja-JP" altLang="en-US" b="1"/>
              <a:t>取込）</a:t>
            </a:r>
            <a:endParaRPr kumimoji="1" lang="en-US" altLang="ja-JP" b="1" dirty="0"/>
          </a:p>
          <a:p>
            <a:pPr marL="457200" lvl="1" indent="0">
              <a:buNone/>
            </a:pPr>
            <a:r>
              <a:rPr lang="en-US" altLang="ja-JP" dirty="0"/>
              <a:t>PC-USB</a:t>
            </a:r>
            <a:r>
              <a:rPr lang="ja-JP" altLang="en-US"/>
              <a:t>：フェーダ最小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ja-JP" altLang="en-US"/>
              <a:t>マイク：フェーダ</a:t>
            </a:r>
            <a:r>
              <a:rPr kumimoji="1" lang="en-US" altLang="ja-JP" dirty="0"/>
              <a:t>0</a:t>
            </a:r>
          </a:p>
          <a:p>
            <a:pPr marL="0" indent="0">
              <a:buNone/>
            </a:pPr>
            <a:r>
              <a:rPr lang="en-US" altLang="ja-JP" b="1" dirty="0"/>
              <a:t>MIX A</a:t>
            </a:r>
            <a:r>
              <a:rPr lang="ja-JP" altLang="en-US" b="1"/>
              <a:t>出力（スピーカ用）</a:t>
            </a:r>
            <a:endParaRPr lang="en-US" altLang="ja-JP" b="1" dirty="0"/>
          </a:p>
          <a:p>
            <a:pPr marL="457200" lvl="1" indent="0">
              <a:buNone/>
            </a:pPr>
            <a:r>
              <a:rPr kumimoji="1" lang="en-US" altLang="ja-JP" dirty="0"/>
              <a:t>PC-USB</a:t>
            </a:r>
            <a:r>
              <a:rPr kumimoji="1" lang="ja-JP" altLang="en-US"/>
              <a:t>：フェーダ</a:t>
            </a:r>
            <a:r>
              <a:rPr lang="en-US" altLang="ja-JP" dirty="0"/>
              <a:t>0</a:t>
            </a:r>
          </a:p>
          <a:p>
            <a:pPr marL="457200" lvl="1" indent="0">
              <a:buNone/>
            </a:pPr>
            <a:r>
              <a:rPr kumimoji="1" lang="ja-JP" altLang="en-US"/>
              <a:t>マイク：フェーダ小さめ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dirty="0"/>
              <a:t>MIX</a:t>
            </a:r>
            <a:r>
              <a:rPr lang="ja-JP" altLang="en-US"/>
              <a:t> </a:t>
            </a:r>
            <a:r>
              <a:rPr lang="en-US" altLang="ja-JP" dirty="0"/>
              <a:t>A</a:t>
            </a:r>
            <a:r>
              <a:rPr lang="ja-JP" altLang="en-US"/>
              <a:t> </a:t>
            </a:r>
            <a:r>
              <a:rPr lang="en-US" altLang="ja-JP" dirty="0"/>
              <a:t>TRS</a:t>
            </a:r>
            <a:r>
              <a:rPr lang="ja-JP" altLang="en-US"/>
              <a:t>出力→スピーカへ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設定方法は取説参照のこと</a:t>
            </a:r>
            <a:endParaRPr lang="en-US" altLang="ja-JP" dirty="0"/>
          </a:p>
        </p:txBody>
      </p:sp>
      <p:pic>
        <p:nvPicPr>
          <p:cNvPr id="4" name="Picture 2" descr="LiveTrak L-8">
            <a:extLst>
              <a:ext uri="{FF2B5EF4-FFF2-40B4-BE49-F238E27FC236}">
                <a16:creationId xmlns:a16="http://schemas.microsoft.com/office/drawing/2014/main" id="{A32868AF-025E-DC46-933A-0F0F16214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9740" r="14461" b="57858"/>
          <a:stretch/>
        </p:blipFill>
        <p:spPr bwMode="auto">
          <a:xfrm>
            <a:off x="8653848" y="2961827"/>
            <a:ext cx="3346694" cy="36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iveTrak L-8">
            <a:extLst>
              <a:ext uri="{FF2B5EF4-FFF2-40B4-BE49-F238E27FC236}">
                <a16:creationId xmlns:a16="http://schemas.microsoft.com/office/drawing/2014/main" id="{4DE91710-3B04-4440-9DE0-08EDD718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1" t="50452" r="8299" b="17146"/>
          <a:stretch/>
        </p:blipFill>
        <p:spPr bwMode="auto">
          <a:xfrm>
            <a:off x="6269980" y="3429000"/>
            <a:ext cx="2593861" cy="30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A166F-E40F-0C46-861B-58794B6351D1}"/>
              </a:ext>
            </a:extLst>
          </p:cNvPr>
          <p:cNvSpPr txBox="1"/>
          <p:nvPr/>
        </p:nvSpPr>
        <p:spPr>
          <a:xfrm>
            <a:off x="9762930" y="2622804"/>
            <a:ext cx="88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 MIX A</a:t>
            </a:r>
          </a:p>
          <a:p>
            <a:pPr algn="ctr"/>
            <a:r>
              <a:rPr kumimoji="1" lang="ja-JP" altLang="en-US" b="1"/>
              <a:t>出力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85667C6E-CF0F-1E47-8CC1-DA5CB23E2A6A}"/>
              </a:ext>
            </a:extLst>
          </p:cNvPr>
          <p:cNvSpPr/>
          <p:nvPr/>
        </p:nvSpPr>
        <p:spPr>
          <a:xfrm>
            <a:off x="9971903" y="3269135"/>
            <a:ext cx="568411" cy="21925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8D98B9B3-BA1B-C04C-BAEB-F53E3B0607AC}"/>
              </a:ext>
            </a:extLst>
          </p:cNvPr>
          <p:cNvSpPr/>
          <p:nvPr/>
        </p:nvSpPr>
        <p:spPr>
          <a:xfrm>
            <a:off x="10644326" y="3933825"/>
            <a:ext cx="1579534" cy="612648"/>
          </a:xfrm>
          <a:prstGeom prst="wedgeRoundRectCallout">
            <a:avLst>
              <a:gd name="adj1" fmla="val -66827"/>
              <a:gd name="adj2" fmla="val 131076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スイッチは下に</a:t>
            </a:r>
            <a:endParaRPr kumimoji="1" lang="ja-JP" altLang="en-US" sz="1400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255CCDC9-D31A-7C4A-96C2-0C14A708526D}"/>
              </a:ext>
            </a:extLst>
          </p:cNvPr>
          <p:cNvSpPr/>
          <p:nvPr/>
        </p:nvSpPr>
        <p:spPr>
          <a:xfrm>
            <a:off x="10784369" y="2340128"/>
            <a:ext cx="1407631" cy="612648"/>
          </a:xfrm>
          <a:prstGeom prst="wedgeRoundRectCallout">
            <a:avLst>
              <a:gd name="adj1" fmla="val -74650"/>
              <a:gd name="adj2" fmla="val 173432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スピーカーにつなぐ</a:t>
            </a:r>
            <a:endParaRPr kumimoji="1" lang="ja-JP" altLang="en-US" sz="14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138B1493-3A5B-234F-BA4B-892E66DFCB2E}"/>
              </a:ext>
            </a:extLst>
          </p:cNvPr>
          <p:cNvSpPr/>
          <p:nvPr/>
        </p:nvSpPr>
        <p:spPr>
          <a:xfrm>
            <a:off x="6609298" y="5461686"/>
            <a:ext cx="780043" cy="593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CDE63B9B-2D48-024F-AC26-3D474A9FFA05}"/>
              </a:ext>
            </a:extLst>
          </p:cNvPr>
          <p:cNvSpPr/>
          <p:nvPr/>
        </p:nvSpPr>
        <p:spPr>
          <a:xfrm>
            <a:off x="5012134" y="3428999"/>
            <a:ext cx="1407631" cy="1117473"/>
          </a:xfrm>
          <a:prstGeom prst="wedgeRoundRectCallout">
            <a:avLst>
              <a:gd name="adj1" fmla="val 64049"/>
              <a:gd name="adj2" fmla="val 142108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/>
              <a:t>バス（ミキサ出力）設定用ボタン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18551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576983-835D-46C2-B999-FFA5BA40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あると便利なソフトウェアミキサー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1924A1-3BDF-4460-BC5B-8D50093C0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【</a:t>
            </a:r>
            <a:r>
              <a:rPr kumimoji="1" lang="en-US" altLang="ja-JP" dirty="0" err="1"/>
              <a:t>Windows】Voicemeter</a:t>
            </a:r>
            <a:r>
              <a:rPr kumimoji="1" lang="en-US" altLang="ja-JP" dirty="0"/>
              <a:t> Banana</a:t>
            </a:r>
            <a:r>
              <a:rPr kumimoji="1" lang="ja-JP" altLang="en-US" dirty="0"/>
              <a:t>（</a:t>
            </a:r>
            <a:r>
              <a:rPr kumimoji="1" lang="en-US" altLang="ja-JP" dirty="0"/>
              <a:t>donation ware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仮想入力（マイク）、出力（スピーカー）をもつミキサ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複数音源入力を任意のスピーカーデバイスへ振り分けることが可能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　→　</a:t>
            </a:r>
            <a:r>
              <a:rPr kumimoji="1" lang="en-US" altLang="ja-JP" dirty="0"/>
              <a:t>Zoom</a:t>
            </a:r>
            <a:r>
              <a:rPr kumimoji="1" lang="ja-JP" altLang="en-US" dirty="0"/>
              <a:t>上のマイク、スピーカーに</a:t>
            </a:r>
            <a:r>
              <a:rPr kumimoji="1" lang="ja-JP" altLang="en-US"/>
              <a:t>任意の音のルーティングができる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【</a:t>
            </a:r>
            <a:r>
              <a:rPr kumimoji="1" lang="en-US" altLang="ja-JP" dirty="0" err="1"/>
              <a:t>Mac】Loopback</a:t>
            </a:r>
            <a:r>
              <a:rPr kumimoji="1" lang="ja-JP" altLang="en-US" dirty="0"/>
              <a:t>（有料）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GUI</a:t>
            </a:r>
            <a:r>
              <a:rPr kumimoji="1" lang="ja-JP" altLang="en-US" dirty="0"/>
              <a:t>でルーティングができるミキサ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複数ルーティングをアプリ毎に割り当てたり、アプリが出す音をルーティングできる</a:t>
            </a:r>
            <a:endParaRPr kumimoji="1" lang="en-US" altLang="ja-JP" dirty="0"/>
          </a:p>
        </p:txBody>
      </p:sp>
      <p:pic>
        <p:nvPicPr>
          <p:cNvPr id="3074" name="Picture 2" descr="Loopback icon">
            <a:extLst>
              <a:ext uri="{FF2B5EF4-FFF2-40B4-BE49-F238E27FC236}">
                <a16:creationId xmlns:a16="http://schemas.microsoft.com/office/drawing/2014/main" id="{D01D1D2D-0CB7-4F66-B776-E301FAD9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1" y="3577966"/>
            <a:ext cx="711717" cy="7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oicemeeter Banana icon">
            <a:extLst>
              <a:ext uri="{FF2B5EF4-FFF2-40B4-BE49-F238E27FC236}">
                <a16:creationId xmlns:a16="http://schemas.microsoft.com/office/drawing/2014/main" id="{00A2D8C0-CA95-4274-9329-E68529AF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08" y="1422400"/>
            <a:ext cx="654050" cy="6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8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E5C4E8-087D-4647-A975-DBBDA2DB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VoiceMeter</a:t>
            </a:r>
            <a:r>
              <a:rPr kumimoji="1" lang="ja-JP" altLang="en-US" dirty="0"/>
              <a:t> </a:t>
            </a:r>
            <a:r>
              <a:rPr kumimoji="1" lang="en-US" altLang="ja-JP" dirty="0"/>
              <a:t>Banana</a:t>
            </a:r>
            <a:r>
              <a:rPr kumimoji="1" lang="ja-JP" altLang="en-US" dirty="0"/>
              <a:t>の画面</a:t>
            </a:r>
          </a:p>
        </p:txBody>
      </p:sp>
      <p:pic>
        <p:nvPicPr>
          <p:cNvPr id="5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D2F0BB-AE78-7B4C-964C-17F1CDEE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98" y="1422400"/>
            <a:ext cx="8295803" cy="502285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5936FF-1AFB-324F-A8C8-0FF072864115}"/>
              </a:ext>
            </a:extLst>
          </p:cNvPr>
          <p:cNvSpPr/>
          <p:nvPr/>
        </p:nvSpPr>
        <p:spPr>
          <a:xfrm>
            <a:off x="1948098" y="1705232"/>
            <a:ext cx="3884291" cy="474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4AE573-84E7-464E-BD00-122280D555BA}"/>
              </a:ext>
            </a:extLst>
          </p:cNvPr>
          <p:cNvSpPr/>
          <p:nvPr/>
        </p:nvSpPr>
        <p:spPr>
          <a:xfrm>
            <a:off x="5832390" y="1705232"/>
            <a:ext cx="1754660" cy="474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1811C8-520C-F14F-A879-5A85290CBD42}"/>
              </a:ext>
            </a:extLst>
          </p:cNvPr>
          <p:cNvSpPr/>
          <p:nvPr/>
        </p:nvSpPr>
        <p:spPr>
          <a:xfrm>
            <a:off x="7587051" y="3805880"/>
            <a:ext cx="1618734" cy="2639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C0B084-EFF1-124B-8D0B-6EAE0A9533F7}"/>
              </a:ext>
            </a:extLst>
          </p:cNvPr>
          <p:cNvSpPr/>
          <p:nvPr/>
        </p:nvSpPr>
        <p:spPr>
          <a:xfrm>
            <a:off x="9205785" y="3805707"/>
            <a:ext cx="1038116" cy="2639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吹き出し 11">
            <a:extLst>
              <a:ext uri="{FF2B5EF4-FFF2-40B4-BE49-F238E27FC236}">
                <a16:creationId xmlns:a16="http://schemas.microsoft.com/office/drawing/2014/main" id="{92ED1D27-7087-F84D-B630-0EF654520241}"/>
              </a:ext>
            </a:extLst>
          </p:cNvPr>
          <p:cNvSpPr/>
          <p:nvPr/>
        </p:nvSpPr>
        <p:spPr>
          <a:xfrm>
            <a:off x="123568" y="3657600"/>
            <a:ext cx="1569307" cy="1408670"/>
          </a:xfrm>
          <a:prstGeom prst="wedgeRectCallout">
            <a:avLst>
              <a:gd name="adj1" fmla="val 69821"/>
              <a:gd name="adj2" fmla="val 142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マイク入力用フェーダー</a:t>
            </a:r>
            <a:endParaRPr kumimoji="1" lang="ja-JP" altLang="en-US"/>
          </a:p>
        </p:txBody>
      </p:sp>
      <p:sp>
        <p:nvSpPr>
          <p:cNvPr id="13" name="四角形吹き出し 12">
            <a:extLst>
              <a:ext uri="{FF2B5EF4-FFF2-40B4-BE49-F238E27FC236}">
                <a16:creationId xmlns:a16="http://schemas.microsoft.com/office/drawing/2014/main" id="{575F1EB0-147C-344D-A8B5-73F4FEC65E19}"/>
              </a:ext>
            </a:extLst>
          </p:cNvPr>
          <p:cNvSpPr/>
          <p:nvPr/>
        </p:nvSpPr>
        <p:spPr>
          <a:xfrm>
            <a:off x="123568" y="1618735"/>
            <a:ext cx="1569307" cy="668937"/>
          </a:xfrm>
          <a:prstGeom prst="wedgeRectCallout">
            <a:avLst>
              <a:gd name="adj1" fmla="val 69821"/>
              <a:gd name="adj2" fmla="val 142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オーディオ入力</a:t>
            </a:r>
            <a:r>
              <a:rPr lang="en-US" altLang="ja-JP" dirty="0"/>
              <a:t>HW</a:t>
            </a:r>
            <a:r>
              <a:rPr lang="ja-JP" altLang="en-US"/>
              <a:t>の選択</a:t>
            </a:r>
            <a:endParaRPr kumimoji="1" lang="ja-JP" altLang="en-US"/>
          </a:p>
        </p:txBody>
      </p:sp>
      <p:sp>
        <p:nvSpPr>
          <p:cNvPr id="14" name="四角形吹き出し 13">
            <a:extLst>
              <a:ext uri="{FF2B5EF4-FFF2-40B4-BE49-F238E27FC236}">
                <a16:creationId xmlns:a16="http://schemas.microsoft.com/office/drawing/2014/main" id="{43AB9823-EB3F-D341-8029-4FF7F551913B}"/>
              </a:ext>
            </a:extLst>
          </p:cNvPr>
          <p:cNvSpPr/>
          <p:nvPr/>
        </p:nvSpPr>
        <p:spPr>
          <a:xfrm>
            <a:off x="9205784" y="753289"/>
            <a:ext cx="2148015" cy="668937"/>
          </a:xfrm>
          <a:prstGeom prst="wedgeRectCallout">
            <a:avLst>
              <a:gd name="adj1" fmla="val -115223"/>
              <a:gd name="adj2" fmla="val 1084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オーディオ出力</a:t>
            </a:r>
            <a:r>
              <a:rPr lang="en-US" altLang="ja-JP" dirty="0"/>
              <a:t>HW</a:t>
            </a:r>
            <a:r>
              <a:rPr lang="ja-JP" altLang="en-US"/>
              <a:t>の選択</a:t>
            </a:r>
            <a:endParaRPr kumimoji="1" lang="ja-JP" altLang="en-US"/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C766D006-B481-3549-9756-4CCB00CB18FB}"/>
              </a:ext>
            </a:extLst>
          </p:cNvPr>
          <p:cNvSpPr/>
          <p:nvPr/>
        </p:nvSpPr>
        <p:spPr>
          <a:xfrm>
            <a:off x="7841468" y="6288581"/>
            <a:ext cx="2402433" cy="569419"/>
          </a:xfrm>
          <a:prstGeom prst="wedgeRectCallout">
            <a:avLst>
              <a:gd name="adj1" fmla="val -29509"/>
              <a:gd name="adj2" fmla="val -10951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仮想出力フェーダー</a:t>
            </a:r>
            <a:endParaRPr kumimoji="1" lang="ja-JP" altLang="en-US"/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FF992F1B-99F0-4E45-BDFD-89F4A051089A}"/>
              </a:ext>
            </a:extLst>
          </p:cNvPr>
          <p:cNvSpPr/>
          <p:nvPr/>
        </p:nvSpPr>
        <p:spPr>
          <a:xfrm>
            <a:off x="10499124" y="3933825"/>
            <a:ext cx="1717915" cy="774099"/>
          </a:xfrm>
          <a:prstGeom prst="wedgeRectCallout">
            <a:avLst>
              <a:gd name="adj1" fmla="val -70142"/>
              <a:gd name="adj2" fmla="val -161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仮想入力フェーダー</a:t>
            </a:r>
            <a:endParaRPr kumimoji="1" lang="ja-JP" altLang="en-US"/>
          </a:p>
        </p:txBody>
      </p: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EB487ED3-503D-BE49-AA5A-7A93917985A1}"/>
              </a:ext>
            </a:extLst>
          </p:cNvPr>
          <p:cNvSpPr/>
          <p:nvPr/>
        </p:nvSpPr>
        <p:spPr>
          <a:xfrm>
            <a:off x="84601" y="5662099"/>
            <a:ext cx="1717915" cy="998193"/>
          </a:xfrm>
          <a:prstGeom prst="wedgeRectCallout">
            <a:avLst>
              <a:gd name="adj1" fmla="val 106803"/>
              <a:gd name="adj2" fmla="val -1215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ルート選択</a:t>
            </a:r>
            <a:endParaRPr kumimoji="1" lang="en-US" altLang="ja-JP" dirty="0"/>
          </a:p>
          <a:p>
            <a:pPr algn="ctr"/>
            <a:r>
              <a:rPr lang="en-US" altLang="ja-JP" dirty="0"/>
              <a:t>B1</a:t>
            </a:r>
            <a:r>
              <a:rPr lang="ja-JP" altLang="en-US"/>
              <a:t>→仮想マイク</a:t>
            </a:r>
            <a:r>
              <a:rPr lang="en-US" altLang="ja-JP" dirty="0"/>
              <a:t>1</a:t>
            </a:r>
            <a:r>
              <a:rPr lang="ja-JP" altLang="en-US"/>
              <a:t>として出力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52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6270D-BCD6-403C-A534-78D90803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準備：</a:t>
            </a:r>
            <a:r>
              <a:rPr kumimoji="1" lang="en-US" altLang="ja-JP" dirty="0"/>
              <a:t>PC</a:t>
            </a:r>
            <a:r>
              <a:rPr kumimoji="1" lang="ja-JP" altLang="en-US" dirty="0"/>
              <a:t>へのソフトインストール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D006A2-749A-44BC-9643-C16A09065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kumimoji="1" lang="en-US" altLang="ja-JP" b="1" dirty="0"/>
              <a:t>ZOOM </a:t>
            </a:r>
            <a:r>
              <a:rPr kumimoji="1" lang="en-US" altLang="ja-JP" b="1" dirty="0" err="1"/>
              <a:t>LiveTrak</a:t>
            </a:r>
            <a:r>
              <a:rPr kumimoji="1" lang="en-US" altLang="ja-JP" b="1" dirty="0"/>
              <a:t> L-8</a:t>
            </a:r>
            <a:r>
              <a:rPr kumimoji="1" lang="ja-JP" altLang="en-US" b="1" dirty="0"/>
              <a:t>用ドライバ</a:t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注意：</a:t>
            </a:r>
            <a:r>
              <a:rPr lang="en-US" altLang="ja-JP" dirty="0">
                <a:solidFill>
                  <a:srgbClr val="FF0000"/>
                </a:solidFill>
              </a:rPr>
              <a:t>PC</a:t>
            </a:r>
            <a:r>
              <a:rPr lang="ja-JP" altLang="en-US" dirty="0">
                <a:solidFill>
                  <a:srgbClr val="FF0000"/>
                </a:solidFill>
              </a:rPr>
              <a:t>へ接続する前にインストールすること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en-US" altLang="ja-JP" dirty="0">
                <a:hlinkClick r:id="rId2"/>
              </a:rPr>
              <a:t>https://zoomcorp.com/ja/jp/digital-mixer-multi-track-recorders/digital-mixer-recorders/LIVETRAK-L-8/l-8-support/</a:t>
            </a:r>
            <a:br>
              <a:rPr lang="en-US" altLang="ja-JP" dirty="0"/>
            </a:br>
            <a:r>
              <a:rPr lang="ja-JP" altLang="en-US" dirty="0"/>
              <a:t>もしくは「</a:t>
            </a:r>
            <a:r>
              <a:rPr lang="en-US" altLang="ja-JP" dirty="0"/>
              <a:t>Zoom </a:t>
            </a:r>
            <a:r>
              <a:rPr lang="en-US" altLang="ja-JP" dirty="0" err="1"/>
              <a:t>LiveTrak</a:t>
            </a:r>
            <a:r>
              <a:rPr lang="en-US" altLang="ja-JP" dirty="0"/>
              <a:t> L-8 </a:t>
            </a:r>
            <a:r>
              <a:rPr lang="ja-JP" altLang="en-US" dirty="0"/>
              <a:t>ドライバ」で検索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ja-JP" b="1" dirty="0"/>
              <a:t>【Mac</a:t>
            </a:r>
            <a:r>
              <a:rPr lang="ja-JP" altLang="en-US" b="1" dirty="0"/>
              <a:t>のみ</a:t>
            </a:r>
            <a:r>
              <a:rPr lang="en-US" altLang="ja-JP" b="1" dirty="0"/>
              <a:t>】Quick Camera</a:t>
            </a:r>
            <a:br>
              <a:rPr lang="en-US" altLang="ja-JP" dirty="0"/>
            </a:br>
            <a:r>
              <a:rPr lang="ja-JP" altLang="en-US" dirty="0"/>
              <a:t>カメラ入力を表示するソフトウェア</a:t>
            </a:r>
            <a:br>
              <a:rPr lang="en-US" altLang="ja-JP" dirty="0"/>
            </a:br>
            <a:r>
              <a:rPr lang="ja-JP" altLang="en-US" dirty="0"/>
              <a:t>（</a:t>
            </a:r>
            <a:r>
              <a:rPr lang="en-US" altLang="ja-JP" dirty="0"/>
              <a:t>Windows</a:t>
            </a:r>
            <a:r>
              <a:rPr lang="ja-JP" altLang="en-US" dirty="0"/>
              <a:t>はデフォルトインストールの「カメラ」を利用）</a:t>
            </a:r>
            <a:endParaRPr lang="en-US" altLang="ja-JP" dirty="0"/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ja-JP" b="1" dirty="0"/>
              <a:t>OBS</a:t>
            </a:r>
            <a:r>
              <a:rPr lang="ja-JP" altLang="en-US" b="1" dirty="0"/>
              <a:t>（</a:t>
            </a:r>
            <a:r>
              <a:rPr lang="en-US" altLang="ja-JP" b="1" dirty="0"/>
              <a:t>Open Broadcaster Software</a:t>
            </a:r>
            <a:r>
              <a:rPr lang="ja-JP" altLang="en-US" b="1" dirty="0"/>
              <a:t>）</a:t>
            </a:r>
            <a:r>
              <a:rPr lang="ja-JP" altLang="en-US" b="1" dirty="0">
                <a:solidFill>
                  <a:schemeClr val="accent4"/>
                </a:solidFill>
              </a:rPr>
              <a:t>必須ではない</a:t>
            </a:r>
            <a:br>
              <a:rPr lang="en-US" altLang="ja-JP" b="1" dirty="0"/>
            </a:br>
            <a:r>
              <a:rPr lang="ja-JP" altLang="en-US" dirty="0"/>
              <a:t>複数カメラ信号入力時の切り替え用</a:t>
            </a:r>
            <a:br>
              <a:rPr lang="en-US" altLang="ja-JP" dirty="0"/>
            </a:br>
            <a:r>
              <a:rPr lang="en-US" altLang="ja-JP" dirty="0">
                <a:hlinkClick r:id="rId3"/>
              </a:rPr>
              <a:t>https://obsproject.com/ja/download</a:t>
            </a:r>
            <a:endParaRPr lang="en-US" altLang="ja-JP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D3D91F-D6DB-4541-9215-1CA229ED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6" y="5213429"/>
            <a:ext cx="73183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4BB0922-02E0-4C36-934D-946B8F142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3933825"/>
            <a:ext cx="822384" cy="7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4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DA6A5D-E083-4C74-B772-80CD1DC4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ZOOM </a:t>
            </a:r>
            <a:r>
              <a:rPr kumimoji="1" lang="en-US" altLang="ja-JP" dirty="0" err="1"/>
              <a:t>LiveTrak</a:t>
            </a:r>
            <a:r>
              <a:rPr lang="en-US" altLang="ja-JP" dirty="0"/>
              <a:t> L-8</a:t>
            </a:r>
            <a:r>
              <a:rPr lang="ja-JP" altLang="en-US" dirty="0"/>
              <a:t>への接続</a:t>
            </a:r>
            <a:endParaRPr kumimoji="1" lang="ja-JP" altLang="en-US" dirty="0"/>
          </a:p>
        </p:txBody>
      </p:sp>
      <p:pic>
        <p:nvPicPr>
          <p:cNvPr id="4" name="Picture 2" descr="LiveTrak L-8">
            <a:extLst>
              <a:ext uri="{FF2B5EF4-FFF2-40B4-BE49-F238E27FC236}">
                <a16:creationId xmlns:a16="http://schemas.microsoft.com/office/drawing/2014/main" id="{95E63280-80CB-4BFE-A52E-42DFBC7944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45" y="921936"/>
            <a:ext cx="6336858" cy="61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JBL ( ジェービーエル )  / 305P MKII　おすすめスタジオモニター">
            <a:extLst>
              <a:ext uri="{FF2B5EF4-FFF2-40B4-BE49-F238E27FC236}">
                <a16:creationId xmlns:a16="http://schemas.microsoft.com/office/drawing/2014/main" id="{7B763183-21E5-4FFA-852F-D5B933C0F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r="29162"/>
          <a:stretch/>
        </p:blipFill>
        <p:spPr bwMode="auto">
          <a:xfrm>
            <a:off x="9622151" y="1101254"/>
            <a:ext cx="912467" cy="12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LASSIC PRO ( クラシックプロ )  / CM5S ダイナミックマイク">
            <a:extLst>
              <a:ext uri="{FF2B5EF4-FFF2-40B4-BE49-F238E27FC236}">
                <a16:creationId xmlns:a16="http://schemas.microsoft.com/office/drawing/2014/main" id="{B4675154-D0EE-4F9D-9D60-FF671EBF4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6" b="14465"/>
          <a:stretch/>
        </p:blipFill>
        <p:spPr bwMode="auto">
          <a:xfrm rot="5400000">
            <a:off x="872578" y="1703093"/>
            <a:ext cx="1266157" cy="42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LASSIC PRO ( クラシックプロ )  / CM5S ダイナミックマイク">
            <a:extLst>
              <a:ext uri="{FF2B5EF4-FFF2-40B4-BE49-F238E27FC236}">
                <a16:creationId xmlns:a16="http://schemas.microsoft.com/office/drawing/2014/main" id="{3D3B6C52-FE6D-4214-867C-7289907F4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6" b="14465"/>
          <a:stretch/>
        </p:blipFill>
        <p:spPr bwMode="auto">
          <a:xfrm rot="5400000">
            <a:off x="-59969" y="1803942"/>
            <a:ext cx="1266157" cy="42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LASSIC PRO ( クラシックプロ )  / CM5S ダイナミックマイク">
            <a:extLst>
              <a:ext uri="{FF2B5EF4-FFF2-40B4-BE49-F238E27FC236}">
                <a16:creationId xmlns:a16="http://schemas.microsoft.com/office/drawing/2014/main" id="{99AB8A9C-D560-41AE-B5B0-644904D0B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6" b="14465"/>
          <a:stretch/>
        </p:blipFill>
        <p:spPr bwMode="auto">
          <a:xfrm rot="5400000">
            <a:off x="2412211" y="2071831"/>
            <a:ext cx="1266157" cy="42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5EC0EA2-7C1F-4B9B-B406-ACFC4F7F17A9}"/>
              </a:ext>
            </a:extLst>
          </p:cNvPr>
          <p:cNvSpPr/>
          <p:nvPr/>
        </p:nvSpPr>
        <p:spPr>
          <a:xfrm>
            <a:off x="573110" y="1491231"/>
            <a:ext cx="3425069" cy="1525750"/>
          </a:xfrm>
          <a:custGeom>
            <a:avLst/>
            <a:gdLst>
              <a:gd name="connsiteX0" fmla="*/ 0 w 2636874"/>
              <a:gd name="connsiteY0" fmla="*/ 1141228 h 1431851"/>
              <a:gd name="connsiteX1" fmla="*/ 878958 w 2636874"/>
              <a:gd name="connsiteY1" fmla="*/ 1431851 h 1431851"/>
              <a:gd name="connsiteX2" fmla="*/ 1913861 w 2636874"/>
              <a:gd name="connsiteY2" fmla="*/ 0 h 1431851"/>
              <a:gd name="connsiteX3" fmla="*/ 2636874 w 2636874"/>
              <a:gd name="connsiteY3" fmla="*/ 588335 h 1431851"/>
              <a:gd name="connsiteX0" fmla="*/ 0 w 2636874"/>
              <a:gd name="connsiteY0" fmla="*/ 1141228 h 1542806"/>
              <a:gd name="connsiteX1" fmla="*/ 878958 w 2636874"/>
              <a:gd name="connsiteY1" fmla="*/ 1431851 h 1542806"/>
              <a:gd name="connsiteX2" fmla="*/ 1913861 w 2636874"/>
              <a:gd name="connsiteY2" fmla="*/ 0 h 1542806"/>
              <a:gd name="connsiteX3" fmla="*/ 2636874 w 2636874"/>
              <a:gd name="connsiteY3" fmla="*/ 588335 h 1542806"/>
              <a:gd name="connsiteX0" fmla="*/ 0 w 2624174"/>
              <a:gd name="connsiteY0" fmla="*/ 1103128 h 1478220"/>
              <a:gd name="connsiteX1" fmla="*/ 866258 w 2624174"/>
              <a:gd name="connsiteY1" fmla="*/ 1431851 h 1478220"/>
              <a:gd name="connsiteX2" fmla="*/ 1901161 w 2624174"/>
              <a:gd name="connsiteY2" fmla="*/ 0 h 1478220"/>
              <a:gd name="connsiteX3" fmla="*/ 2624174 w 2624174"/>
              <a:gd name="connsiteY3" fmla="*/ 588335 h 1478220"/>
              <a:gd name="connsiteX0" fmla="*/ 0 w 2624174"/>
              <a:gd name="connsiteY0" fmla="*/ 1103128 h 1514245"/>
              <a:gd name="connsiteX1" fmla="*/ 866258 w 2624174"/>
              <a:gd name="connsiteY1" fmla="*/ 1431851 h 1514245"/>
              <a:gd name="connsiteX2" fmla="*/ 1901161 w 2624174"/>
              <a:gd name="connsiteY2" fmla="*/ 0 h 1514245"/>
              <a:gd name="connsiteX3" fmla="*/ 2624174 w 2624174"/>
              <a:gd name="connsiteY3" fmla="*/ 588335 h 1514245"/>
              <a:gd name="connsiteX0" fmla="*/ 0 w 2624174"/>
              <a:gd name="connsiteY0" fmla="*/ 1112818 h 1523935"/>
              <a:gd name="connsiteX1" fmla="*/ 866258 w 2624174"/>
              <a:gd name="connsiteY1" fmla="*/ 1441541 h 1523935"/>
              <a:gd name="connsiteX2" fmla="*/ 1901161 w 2624174"/>
              <a:gd name="connsiteY2" fmla="*/ 9690 h 1523935"/>
              <a:gd name="connsiteX3" fmla="*/ 2624174 w 2624174"/>
              <a:gd name="connsiteY3" fmla="*/ 598025 h 1523935"/>
              <a:gd name="connsiteX0" fmla="*/ 0 w 2631600"/>
              <a:gd name="connsiteY0" fmla="*/ 1114633 h 1525750"/>
              <a:gd name="connsiteX1" fmla="*/ 866258 w 2631600"/>
              <a:gd name="connsiteY1" fmla="*/ 1443356 h 1525750"/>
              <a:gd name="connsiteX2" fmla="*/ 1901161 w 2631600"/>
              <a:gd name="connsiteY2" fmla="*/ 11505 h 1525750"/>
              <a:gd name="connsiteX3" fmla="*/ 2624174 w 2631600"/>
              <a:gd name="connsiteY3" fmla="*/ 599840 h 15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600" h="1525750">
                <a:moveTo>
                  <a:pt x="0" y="1114633"/>
                </a:moveTo>
                <a:cubicBezTo>
                  <a:pt x="51686" y="1497257"/>
                  <a:pt x="549398" y="1627211"/>
                  <a:pt x="866258" y="1443356"/>
                </a:cubicBezTo>
                <a:cubicBezTo>
                  <a:pt x="1183118" y="1259501"/>
                  <a:pt x="1399807" y="94793"/>
                  <a:pt x="1901161" y="11505"/>
                </a:cubicBezTo>
                <a:cubicBezTo>
                  <a:pt x="2402515" y="-71783"/>
                  <a:pt x="2681620" y="314828"/>
                  <a:pt x="2624174" y="599840"/>
                </a:cubicBezTo>
              </a:path>
            </a:pathLst>
          </a:cu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9692ABA8-8FA9-4B8D-AF35-8A3215EE81ED}"/>
              </a:ext>
            </a:extLst>
          </p:cNvPr>
          <p:cNvSpPr/>
          <p:nvPr/>
        </p:nvSpPr>
        <p:spPr>
          <a:xfrm>
            <a:off x="267005" y="3319543"/>
            <a:ext cx="2851150" cy="546058"/>
          </a:xfrm>
          <a:prstGeom prst="wedgeRectCallout">
            <a:avLst>
              <a:gd name="adj1" fmla="val 74417"/>
              <a:gd name="adj2" fmla="val -4560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基本的にすべて</a:t>
            </a:r>
            <a:r>
              <a:rPr kumimoji="1" lang="en-US" altLang="ja-JP" dirty="0"/>
              <a:t>OFF</a:t>
            </a:r>
            <a:endParaRPr kumimoji="1" lang="ja-JP" altLang="en-US" dirty="0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C9BE7190-F601-4283-9EA2-DA2A11ABC5FA}"/>
              </a:ext>
            </a:extLst>
          </p:cNvPr>
          <p:cNvSpPr/>
          <p:nvPr/>
        </p:nvSpPr>
        <p:spPr>
          <a:xfrm>
            <a:off x="1475690" y="1163954"/>
            <a:ext cx="3051458" cy="1598778"/>
          </a:xfrm>
          <a:custGeom>
            <a:avLst/>
            <a:gdLst>
              <a:gd name="connsiteX0" fmla="*/ 0 w 3026535"/>
              <a:gd name="connsiteY0" fmla="*/ 1307206 h 1519707"/>
              <a:gd name="connsiteX1" fmla="*/ 83712 w 3026535"/>
              <a:gd name="connsiteY1" fmla="*/ 1519707 h 1519707"/>
              <a:gd name="connsiteX2" fmla="*/ 1114022 w 3026535"/>
              <a:gd name="connsiteY2" fmla="*/ 0 h 1519707"/>
              <a:gd name="connsiteX3" fmla="*/ 3026535 w 3026535"/>
              <a:gd name="connsiteY3" fmla="*/ 824248 h 1519707"/>
              <a:gd name="connsiteX0" fmla="*/ 0 w 3026535"/>
              <a:gd name="connsiteY0" fmla="*/ 1365161 h 1577662"/>
              <a:gd name="connsiteX1" fmla="*/ 83712 w 3026535"/>
              <a:gd name="connsiteY1" fmla="*/ 1577662 h 1577662"/>
              <a:gd name="connsiteX2" fmla="*/ 1571222 w 3026535"/>
              <a:gd name="connsiteY2" fmla="*/ 0 h 1577662"/>
              <a:gd name="connsiteX3" fmla="*/ 3026535 w 3026535"/>
              <a:gd name="connsiteY3" fmla="*/ 882203 h 1577662"/>
              <a:gd name="connsiteX0" fmla="*/ 0 w 3026535"/>
              <a:gd name="connsiteY0" fmla="*/ 1369754 h 1582255"/>
              <a:gd name="connsiteX1" fmla="*/ 83712 w 3026535"/>
              <a:gd name="connsiteY1" fmla="*/ 1582255 h 1582255"/>
              <a:gd name="connsiteX2" fmla="*/ 1571222 w 3026535"/>
              <a:gd name="connsiteY2" fmla="*/ 4593 h 1582255"/>
              <a:gd name="connsiteX3" fmla="*/ 3026535 w 3026535"/>
              <a:gd name="connsiteY3" fmla="*/ 886796 h 1582255"/>
              <a:gd name="connsiteX0" fmla="*/ 0 w 3026535"/>
              <a:gd name="connsiteY0" fmla="*/ 1369754 h 1590302"/>
              <a:gd name="connsiteX1" fmla="*/ 83712 w 3026535"/>
              <a:gd name="connsiteY1" fmla="*/ 1582255 h 1590302"/>
              <a:gd name="connsiteX2" fmla="*/ 1571222 w 3026535"/>
              <a:gd name="connsiteY2" fmla="*/ 4593 h 1590302"/>
              <a:gd name="connsiteX3" fmla="*/ 3026535 w 3026535"/>
              <a:gd name="connsiteY3" fmla="*/ 886796 h 1590302"/>
              <a:gd name="connsiteX0" fmla="*/ 24699 w 3051234"/>
              <a:gd name="connsiteY0" fmla="*/ 1369754 h 1595348"/>
              <a:gd name="connsiteX1" fmla="*/ 108411 w 3051234"/>
              <a:gd name="connsiteY1" fmla="*/ 1582255 h 1595348"/>
              <a:gd name="connsiteX2" fmla="*/ 1595921 w 3051234"/>
              <a:gd name="connsiteY2" fmla="*/ 4593 h 1595348"/>
              <a:gd name="connsiteX3" fmla="*/ 3051234 w 3051234"/>
              <a:gd name="connsiteY3" fmla="*/ 886796 h 1595348"/>
              <a:gd name="connsiteX0" fmla="*/ 24699 w 3051458"/>
              <a:gd name="connsiteY0" fmla="*/ 1373184 h 1598778"/>
              <a:gd name="connsiteX1" fmla="*/ 108411 w 3051458"/>
              <a:gd name="connsiteY1" fmla="*/ 1585685 h 1598778"/>
              <a:gd name="connsiteX2" fmla="*/ 1595921 w 3051458"/>
              <a:gd name="connsiteY2" fmla="*/ 8023 h 1598778"/>
              <a:gd name="connsiteX3" fmla="*/ 3051234 w 3051458"/>
              <a:gd name="connsiteY3" fmla="*/ 890226 h 159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458" h="1598778">
                <a:moveTo>
                  <a:pt x="24699" y="1373184"/>
                </a:moveTo>
                <a:cubicBezTo>
                  <a:pt x="-18231" y="1540609"/>
                  <a:pt x="-13938" y="1635054"/>
                  <a:pt x="108411" y="1585685"/>
                </a:cubicBezTo>
                <a:cubicBezTo>
                  <a:pt x="230760" y="1536316"/>
                  <a:pt x="668642" y="74564"/>
                  <a:pt x="1595921" y="8023"/>
                </a:cubicBezTo>
                <a:cubicBezTo>
                  <a:pt x="2523200" y="-58518"/>
                  <a:pt x="3064113" y="293505"/>
                  <a:pt x="3051234" y="890226"/>
                </a:cubicBezTo>
              </a:path>
            </a:pathLst>
          </a:cu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E1CAC2B7-7C54-4C28-B193-257A5FA61487}"/>
              </a:ext>
            </a:extLst>
          </p:cNvPr>
          <p:cNvSpPr/>
          <p:nvPr/>
        </p:nvSpPr>
        <p:spPr>
          <a:xfrm>
            <a:off x="3027371" y="2601532"/>
            <a:ext cx="1216217" cy="598638"/>
          </a:xfrm>
          <a:custGeom>
            <a:avLst/>
            <a:gdLst>
              <a:gd name="connsiteX0" fmla="*/ 0 w 1210614"/>
              <a:gd name="connsiteY0" fmla="*/ 283336 h 714778"/>
              <a:gd name="connsiteX1" fmla="*/ 173864 w 1210614"/>
              <a:gd name="connsiteY1" fmla="*/ 714778 h 714778"/>
              <a:gd name="connsiteX2" fmla="*/ 1210614 w 1210614"/>
              <a:gd name="connsiteY2" fmla="*/ 0 h 714778"/>
              <a:gd name="connsiteX0" fmla="*/ 0 w 1210614"/>
              <a:gd name="connsiteY0" fmla="*/ 283336 h 585989"/>
              <a:gd name="connsiteX1" fmla="*/ 463639 w 1210614"/>
              <a:gd name="connsiteY1" fmla="*/ 585989 h 585989"/>
              <a:gd name="connsiteX2" fmla="*/ 1210614 w 1210614"/>
              <a:gd name="connsiteY2" fmla="*/ 0 h 585989"/>
              <a:gd name="connsiteX0" fmla="*/ 0 w 1210614"/>
              <a:gd name="connsiteY0" fmla="*/ 283336 h 585989"/>
              <a:gd name="connsiteX1" fmla="*/ 463639 w 1210614"/>
              <a:gd name="connsiteY1" fmla="*/ 585989 h 585989"/>
              <a:gd name="connsiteX2" fmla="*/ 1210614 w 1210614"/>
              <a:gd name="connsiteY2" fmla="*/ 0 h 585989"/>
              <a:gd name="connsiteX0" fmla="*/ 0 w 1210614"/>
              <a:gd name="connsiteY0" fmla="*/ 283336 h 586244"/>
              <a:gd name="connsiteX1" fmla="*/ 463639 w 1210614"/>
              <a:gd name="connsiteY1" fmla="*/ 585989 h 586244"/>
              <a:gd name="connsiteX2" fmla="*/ 1210614 w 1210614"/>
              <a:gd name="connsiteY2" fmla="*/ 0 h 586244"/>
              <a:gd name="connsiteX0" fmla="*/ 8695 w 1219309"/>
              <a:gd name="connsiteY0" fmla="*/ 283336 h 586978"/>
              <a:gd name="connsiteX1" fmla="*/ 472334 w 1219309"/>
              <a:gd name="connsiteY1" fmla="*/ 585989 h 586978"/>
              <a:gd name="connsiteX2" fmla="*/ 1219309 w 1219309"/>
              <a:gd name="connsiteY2" fmla="*/ 0 h 586978"/>
              <a:gd name="connsiteX0" fmla="*/ 8695 w 1219309"/>
              <a:gd name="connsiteY0" fmla="*/ 283336 h 586978"/>
              <a:gd name="connsiteX1" fmla="*/ 472334 w 1219309"/>
              <a:gd name="connsiteY1" fmla="*/ 585989 h 586978"/>
              <a:gd name="connsiteX2" fmla="*/ 1219309 w 1219309"/>
              <a:gd name="connsiteY2" fmla="*/ 0 h 586978"/>
              <a:gd name="connsiteX0" fmla="*/ 5603 w 1216217"/>
              <a:gd name="connsiteY0" fmla="*/ 283336 h 598638"/>
              <a:gd name="connsiteX1" fmla="*/ 469242 w 1216217"/>
              <a:gd name="connsiteY1" fmla="*/ 585989 h 598638"/>
              <a:gd name="connsiteX2" fmla="*/ 1216217 w 1216217"/>
              <a:gd name="connsiteY2" fmla="*/ 0 h 59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217" h="598638">
                <a:moveTo>
                  <a:pt x="5603" y="283336"/>
                </a:moveTo>
                <a:cubicBezTo>
                  <a:pt x="-45913" y="551645"/>
                  <a:pt x="269619" y="633212"/>
                  <a:pt x="469242" y="585989"/>
                </a:cubicBezTo>
                <a:cubicBezTo>
                  <a:pt x="668865" y="538766"/>
                  <a:pt x="664572" y="12878"/>
                  <a:pt x="1216217" y="0"/>
                </a:cubicBezTo>
              </a:path>
            </a:pathLst>
          </a:cu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56CDFCF-CBA7-4701-9E05-5B89BD929DD8}"/>
              </a:ext>
            </a:extLst>
          </p:cNvPr>
          <p:cNvSpPr/>
          <p:nvPr/>
        </p:nvSpPr>
        <p:spPr>
          <a:xfrm>
            <a:off x="3818586" y="3200170"/>
            <a:ext cx="1725769" cy="37362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BD9A0683-999D-4F77-ABF2-8FD89AAB567D}"/>
              </a:ext>
            </a:extLst>
          </p:cNvPr>
          <p:cNvSpPr/>
          <p:nvPr/>
        </p:nvSpPr>
        <p:spPr>
          <a:xfrm>
            <a:off x="361887" y="4168163"/>
            <a:ext cx="1636798" cy="833800"/>
          </a:xfrm>
          <a:prstGeom prst="wedgeRectCallout">
            <a:avLst>
              <a:gd name="adj1" fmla="val 163307"/>
              <a:gd name="adj2" fmla="val -9244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マイクゲイン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3</a:t>
            </a:r>
            <a:r>
              <a:rPr kumimoji="1" lang="ja-JP" altLang="en-US" dirty="0"/>
              <a:t>時を基準に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CBBDFD9-E7CF-4B4E-90C5-7633980C8F15}"/>
              </a:ext>
            </a:extLst>
          </p:cNvPr>
          <p:cNvSpPr/>
          <p:nvPr/>
        </p:nvSpPr>
        <p:spPr>
          <a:xfrm>
            <a:off x="3818586" y="3637608"/>
            <a:ext cx="1725769" cy="37362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24194CD-8381-400D-B9A7-48F7CEECA53B}"/>
              </a:ext>
            </a:extLst>
          </p:cNvPr>
          <p:cNvSpPr/>
          <p:nvPr/>
        </p:nvSpPr>
        <p:spPr>
          <a:xfrm>
            <a:off x="3863661" y="4430332"/>
            <a:ext cx="1725769" cy="23826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93895C51-5FB0-4533-83C7-EF8A70112767}"/>
              </a:ext>
            </a:extLst>
          </p:cNvPr>
          <p:cNvSpPr/>
          <p:nvPr/>
        </p:nvSpPr>
        <p:spPr>
          <a:xfrm>
            <a:off x="361887" y="5093740"/>
            <a:ext cx="1636798" cy="546058"/>
          </a:xfrm>
          <a:prstGeom prst="wedgeRectCallout">
            <a:avLst>
              <a:gd name="adj1" fmla="val 163307"/>
              <a:gd name="adj2" fmla="val -924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消音ボタン</a:t>
            </a:r>
            <a:endParaRPr kumimoji="1" lang="en-US" altLang="ja-JP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3B65C4A-9487-4BA4-8937-EF9D8B29126E}"/>
              </a:ext>
            </a:extLst>
          </p:cNvPr>
          <p:cNvSpPr/>
          <p:nvPr/>
        </p:nvSpPr>
        <p:spPr>
          <a:xfrm>
            <a:off x="3863661" y="4718302"/>
            <a:ext cx="2298880" cy="23826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45A96E04-7554-431D-AA5A-89D633A47E9B}"/>
              </a:ext>
            </a:extLst>
          </p:cNvPr>
          <p:cNvSpPr/>
          <p:nvPr/>
        </p:nvSpPr>
        <p:spPr>
          <a:xfrm>
            <a:off x="412470" y="5827690"/>
            <a:ext cx="1636798" cy="665185"/>
          </a:xfrm>
          <a:prstGeom prst="wedgeRectCallout">
            <a:avLst>
              <a:gd name="adj1" fmla="val 154652"/>
              <a:gd name="adj2" fmla="val -1030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フェーダー</a:t>
            </a:r>
            <a:endParaRPr kumimoji="1" lang="en-US" altLang="ja-JP" dirty="0"/>
          </a:p>
          <a:p>
            <a:pPr algn="ctr"/>
            <a:r>
              <a:rPr lang="en-US" altLang="ja-JP" dirty="0"/>
              <a:t>0</a:t>
            </a:r>
            <a:r>
              <a:rPr lang="ja-JP" altLang="en-US" dirty="0"/>
              <a:t>を基準に</a:t>
            </a:r>
            <a:endParaRPr kumimoji="1" lang="en-US" altLang="ja-JP" dirty="0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DB628C37-C1B0-4259-9060-6691755203C5}"/>
              </a:ext>
            </a:extLst>
          </p:cNvPr>
          <p:cNvSpPr/>
          <p:nvPr/>
        </p:nvSpPr>
        <p:spPr>
          <a:xfrm>
            <a:off x="5544354" y="1801411"/>
            <a:ext cx="311205" cy="427741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77D28BB8-F574-4684-AC67-812D8B05139C}"/>
              </a:ext>
            </a:extLst>
          </p:cNvPr>
          <p:cNvSpPr/>
          <p:nvPr/>
        </p:nvSpPr>
        <p:spPr>
          <a:xfrm>
            <a:off x="6354018" y="1017075"/>
            <a:ext cx="2815739" cy="521949"/>
          </a:xfrm>
          <a:prstGeom prst="wedgeRectCallout">
            <a:avLst>
              <a:gd name="adj1" fmla="val -67934"/>
              <a:gd name="adj2" fmla="val 1022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PC</a:t>
            </a:r>
            <a:r>
              <a:rPr kumimoji="1" lang="ja-JP" altLang="en-US" dirty="0"/>
              <a:t>からの音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フェーダーで音量調節</a:t>
            </a:r>
            <a:endParaRPr kumimoji="1" lang="en-US" altLang="ja-JP" dirty="0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56B39FF2-C310-4AF3-84AD-4246795815CE}"/>
              </a:ext>
            </a:extLst>
          </p:cNvPr>
          <p:cNvSpPr/>
          <p:nvPr/>
        </p:nvSpPr>
        <p:spPr>
          <a:xfrm>
            <a:off x="6366880" y="1759378"/>
            <a:ext cx="3753742" cy="822233"/>
          </a:xfrm>
          <a:custGeom>
            <a:avLst/>
            <a:gdLst>
              <a:gd name="connsiteX0" fmla="*/ 0 w 3741312"/>
              <a:gd name="connsiteY0" fmla="*/ 418564 h 1294327"/>
              <a:gd name="connsiteX1" fmla="*/ 1435994 w 3741312"/>
              <a:gd name="connsiteY1" fmla="*/ 0 h 1294327"/>
              <a:gd name="connsiteX2" fmla="*/ 3187521 w 3741312"/>
              <a:gd name="connsiteY2" fmla="*/ 1294327 h 1294327"/>
              <a:gd name="connsiteX3" fmla="*/ 3741312 w 3741312"/>
              <a:gd name="connsiteY3" fmla="*/ 779172 h 1294327"/>
              <a:gd name="connsiteX0" fmla="*/ 0 w 3741312"/>
              <a:gd name="connsiteY0" fmla="*/ 418564 h 1294327"/>
              <a:gd name="connsiteX1" fmla="*/ 1435994 w 3741312"/>
              <a:gd name="connsiteY1" fmla="*/ 0 h 1294327"/>
              <a:gd name="connsiteX2" fmla="*/ 3187521 w 3741312"/>
              <a:gd name="connsiteY2" fmla="*/ 1294327 h 1294327"/>
              <a:gd name="connsiteX3" fmla="*/ 3741312 w 3741312"/>
              <a:gd name="connsiteY3" fmla="*/ 779172 h 1294327"/>
              <a:gd name="connsiteX0" fmla="*/ 0 w 3741312"/>
              <a:gd name="connsiteY0" fmla="*/ 418564 h 1294327"/>
              <a:gd name="connsiteX1" fmla="*/ 1435994 w 3741312"/>
              <a:gd name="connsiteY1" fmla="*/ 0 h 1294327"/>
              <a:gd name="connsiteX2" fmla="*/ 3187521 w 3741312"/>
              <a:gd name="connsiteY2" fmla="*/ 1294327 h 1294327"/>
              <a:gd name="connsiteX3" fmla="*/ 3741312 w 3741312"/>
              <a:gd name="connsiteY3" fmla="*/ 779172 h 1294327"/>
              <a:gd name="connsiteX0" fmla="*/ 0 w 3741312"/>
              <a:gd name="connsiteY0" fmla="*/ 418564 h 1294666"/>
              <a:gd name="connsiteX1" fmla="*/ 1435994 w 3741312"/>
              <a:gd name="connsiteY1" fmla="*/ 0 h 1294666"/>
              <a:gd name="connsiteX2" fmla="*/ 3187521 w 3741312"/>
              <a:gd name="connsiteY2" fmla="*/ 1294327 h 1294666"/>
              <a:gd name="connsiteX3" fmla="*/ 3741312 w 3741312"/>
              <a:gd name="connsiteY3" fmla="*/ 779172 h 1294666"/>
              <a:gd name="connsiteX0" fmla="*/ 0 w 3753742"/>
              <a:gd name="connsiteY0" fmla="*/ 418564 h 1294809"/>
              <a:gd name="connsiteX1" fmla="*/ 1435994 w 3753742"/>
              <a:gd name="connsiteY1" fmla="*/ 0 h 1294809"/>
              <a:gd name="connsiteX2" fmla="*/ 3187521 w 3753742"/>
              <a:gd name="connsiteY2" fmla="*/ 1294327 h 1294809"/>
              <a:gd name="connsiteX3" fmla="*/ 3741312 w 3753742"/>
              <a:gd name="connsiteY3" fmla="*/ 779172 h 129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3742" h="1294809">
                <a:moveTo>
                  <a:pt x="0" y="418564"/>
                </a:moveTo>
                <a:cubicBezTo>
                  <a:pt x="130936" y="214649"/>
                  <a:pt x="633211" y="0"/>
                  <a:pt x="1435994" y="0"/>
                </a:cubicBezTo>
                <a:cubicBezTo>
                  <a:pt x="2238777" y="0"/>
                  <a:pt x="2494208" y="1281449"/>
                  <a:pt x="3187521" y="1294327"/>
                </a:cubicBezTo>
                <a:cubicBezTo>
                  <a:pt x="3880834" y="1307205"/>
                  <a:pt x="3743459" y="1060361"/>
                  <a:pt x="3741312" y="779172"/>
                </a:cubicBezTo>
              </a:path>
            </a:pathLst>
          </a:cu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E1F927BE-929C-4E6C-B392-61EA56FAB1CA}"/>
              </a:ext>
            </a:extLst>
          </p:cNvPr>
          <p:cNvSpPr/>
          <p:nvPr/>
        </p:nvSpPr>
        <p:spPr>
          <a:xfrm>
            <a:off x="8766560" y="5377377"/>
            <a:ext cx="2420698" cy="927095"/>
          </a:xfrm>
          <a:prstGeom prst="wedgeRectCallout">
            <a:avLst>
              <a:gd name="adj1" fmla="val -134529"/>
              <a:gd name="adj2" fmla="val -5228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メインフェーダー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0</a:t>
            </a:r>
            <a:r>
              <a:rPr kumimoji="1" lang="ja-JP" altLang="en-US" dirty="0"/>
              <a:t>を</a:t>
            </a:r>
            <a:r>
              <a:rPr kumimoji="1" lang="ja-JP" altLang="en-US"/>
              <a:t>基準に調整</a:t>
            </a:r>
            <a:endParaRPr kumimoji="1" lang="en-US" altLang="ja-JP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69E6088-200C-F34F-B12F-A3CDB772FED6}"/>
              </a:ext>
            </a:extLst>
          </p:cNvPr>
          <p:cNvGrpSpPr/>
          <p:nvPr/>
        </p:nvGrpSpPr>
        <p:grpSpPr>
          <a:xfrm>
            <a:off x="9865668" y="3200170"/>
            <a:ext cx="2184500" cy="1753061"/>
            <a:chOff x="8884659" y="3200837"/>
            <a:chExt cx="2184500" cy="1753061"/>
          </a:xfrm>
        </p:grpSpPr>
        <p:pic>
          <p:nvPicPr>
            <p:cNvPr id="27" name="図 26" descr="パソコンの画面&#10;&#10;中程度の精度で自動的に生成された説明">
              <a:extLst>
                <a:ext uri="{FF2B5EF4-FFF2-40B4-BE49-F238E27FC236}">
                  <a16:creationId xmlns:a16="http://schemas.microsoft.com/office/drawing/2014/main" id="{3E4675CF-15C4-2840-B62F-DE913B80A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659" y="3200837"/>
              <a:ext cx="2184500" cy="1753061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179924B-2A39-0A48-967E-D776A4954470}"/>
                </a:ext>
              </a:extLst>
            </p:cNvPr>
            <p:cNvSpPr txBox="1"/>
            <p:nvPr/>
          </p:nvSpPr>
          <p:spPr>
            <a:xfrm rot="19800000">
              <a:off x="9179255" y="3708035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Zoom</a:t>
              </a:r>
              <a:r>
                <a:rPr kumimoji="1" lang="ja-JP" altLang="en-US" b="1">
                  <a:solidFill>
                    <a:schemeClr val="bg1"/>
                  </a:solidFill>
                </a:rPr>
                <a:t>制御</a:t>
              </a:r>
              <a:r>
                <a:rPr kumimoji="1" lang="en-US" altLang="ja-JP" b="1" dirty="0">
                  <a:solidFill>
                    <a:schemeClr val="bg1"/>
                  </a:solidFill>
                </a:rPr>
                <a:t>PC</a:t>
              </a:r>
              <a:endParaRPr kumimoji="1" lang="ja-JP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F2341DD3-3311-914B-9A91-ABB4BC14631A}"/>
              </a:ext>
            </a:extLst>
          </p:cNvPr>
          <p:cNvSpPr/>
          <p:nvPr/>
        </p:nvSpPr>
        <p:spPr>
          <a:xfrm>
            <a:off x="8015629" y="4327971"/>
            <a:ext cx="1993187" cy="369332"/>
          </a:xfrm>
          <a:custGeom>
            <a:avLst/>
            <a:gdLst>
              <a:gd name="connsiteX0" fmla="*/ 0 w 1993187"/>
              <a:gd name="connsiteY0" fmla="*/ 0 h 1263722"/>
              <a:gd name="connsiteX1" fmla="*/ 770562 w 1993187"/>
              <a:gd name="connsiteY1" fmla="*/ 71919 h 1263722"/>
              <a:gd name="connsiteX2" fmla="*/ 1078787 w 1993187"/>
              <a:gd name="connsiteY2" fmla="*/ 1140432 h 1263722"/>
              <a:gd name="connsiteX3" fmla="*/ 1993187 w 1993187"/>
              <a:gd name="connsiteY3" fmla="*/ 1263722 h 1263722"/>
              <a:gd name="connsiteX0" fmla="*/ 0 w 1993187"/>
              <a:gd name="connsiteY0" fmla="*/ 0 h 1263722"/>
              <a:gd name="connsiteX1" fmla="*/ 770562 w 1993187"/>
              <a:gd name="connsiteY1" fmla="*/ 71919 h 1263722"/>
              <a:gd name="connsiteX2" fmla="*/ 1078787 w 1993187"/>
              <a:gd name="connsiteY2" fmla="*/ 1140432 h 1263722"/>
              <a:gd name="connsiteX3" fmla="*/ 1993187 w 1993187"/>
              <a:gd name="connsiteY3" fmla="*/ 1263722 h 1263722"/>
              <a:gd name="connsiteX0" fmla="*/ 0 w 1993187"/>
              <a:gd name="connsiteY0" fmla="*/ 0 h 1263722"/>
              <a:gd name="connsiteX1" fmla="*/ 770562 w 1993187"/>
              <a:gd name="connsiteY1" fmla="*/ 71919 h 1263722"/>
              <a:gd name="connsiteX2" fmla="*/ 1078787 w 1993187"/>
              <a:gd name="connsiteY2" fmla="*/ 1140432 h 1263722"/>
              <a:gd name="connsiteX3" fmla="*/ 1993187 w 1993187"/>
              <a:gd name="connsiteY3" fmla="*/ 1263722 h 126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187" h="1263722">
                <a:moveTo>
                  <a:pt x="0" y="0"/>
                </a:moveTo>
                <a:cubicBezTo>
                  <a:pt x="256854" y="23973"/>
                  <a:pt x="184934" y="13698"/>
                  <a:pt x="770562" y="71919"/>
                </a:cubicBezTo>
                <a:cubicBezTo>
                  <a:pt x="1356190" y="130140"/>
                  <a:pt x="698643" y="1102760"/>
                  <a:pt x="1078787" y="1140432"/>
                </a:cubicBezTo>
                <a:cubicBezTo>
                  <a:pt x="1458931" y="1178104"/>
                  <a:pt x="1688387" y="1222625"/>
                  <a:pt x="1993187" y="1263722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F18659D-AA16-C44C-810D-7170EE2FD5BE}"/>
              </a:ext>
            </a:extLst>
          </p:cNvPr>
          <p:cNvSpPr txBox="1"/>
          <p:nvPr/>
        </p:nvSpPr>
        <p:spPr>
          <a:xfrm>
            <a:off x="8177144" y="471830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tx2"/>
                </a:solidFill>
              </a:rPr>
              <a:t>USB</a:t>
            </a:r>
            <a:r>
              <a:rPr lang="ja-JP" altLang="en-US" b="1">
                <a:solidFill>
                  <a:schemeClr val="tx2"/>
                </a:solidFill>
              </a:rPr>
              <a:t>ケーブル</a:t>
            </a:r>
            <a:endParaRPr kumimoji="1" lang="ja-JP" altLang="en-US" b="1">
              <a:solidFill>
                <a:schemeClr val="tx2"/>
              </a:solidFill>
            </a:endParaRPr>
          </a:p>
        </p:txBody>
      </p:sp>
      <p:pic>
        <p:nvPicPr>
          <p:cNvPr id="32" name="図 31" descr="機械の部品&#10;&#10;中程度の精度で自動的に生成された説明">
            <a:extLst>
              <a:ext uri="{FF2B5EF4-FFF2-40B4-BE49-F238E27FC236}">
                <a16:creationId xmlns:a16="http://schemas.microsoft.com/office/drawing/2014/main" id="{2E44BB31-A7F5-C24E-99FF-59BBDDB56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35" y="3130244"/>
            <a:ext cx="1431233" cy="1073425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E78DEB6-85F4-E14A-8214-C830C1A768C8}"/>
              </a:ext>
            </a:extLst>
          </p:cNvPr>
          <p:cNvSpPr txBox="1"/>
          <p:nvPr/>
        </p:nvSpPr>
        <p:spPr>
          <a:xfrm>
            <a:off x="8150892" y="2826757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裏面に</a:t>
            </a:r>
            <a:r>
              <a:rPr lang="en-US" altLang="ja-JP" dirty="0"/>
              <a:t>USB</a:t>
            </a:r>
            <a:r>
              <a:rPr lang="ja-JP" altLang="en-US"/>
              <a:t>コネクタ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057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043D10-DC44-684C-B731-97D19160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LiveTrak</a:t>
            </a:r>
            <a:r>
              <a:rPr lang="en-US" altLang="ja-JP" dirty="0"/>
              <a:t> L-8</a:t>
            </a:r>
            <a:r>
              <a:rPr lang="ja-JP" altLang="en-US"/>
              <a:t>の設定①：</a:t>
            </a:r>
            <a:r>
              <a:rPr lang="en-US" altLang="ja-JP" dirty="0"/>
              <a:t>USB</a:t>
            </a:r>
            <a:r>
              <a:rPr lang="ja-JP" altLang="en-US"/>
              <a:t>入力部</a:t>
            </a:r>
            <a:endParaRPr kumimoji="1" lang="ja-JP" altLang="en-US"/>
          </a:p>
        </p:txBody>
      </p:sp>
      <p:pic>
        <p:nvPicPr>
          <p:cNvPr id="5" name="コンテンツ プレースホルダー 4" descr="屋内, モニター, フロント, 座る が含まれている画像&#10;&#10;自動的に生成された説明">
            <a:extLst>
              <a:ext uri="{FF2B5EF4-FFF2-40B4-BE49-F238E27FC236}">
                <a16:creationId xmlns:a16="http://schemas.microsoft.com/office/drawing/2014/main" id="{EB758A00-C6A9-0D4F-B7AC-173422312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33" y="1422400"/>
            <a:ext cx="6697133" cy="5022850"/>
          </a:xfrm>
        </p:spPr>
      </p:pic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95E732C2-22CF-4B45-81E5-A8C76FD103AC}"/>
              </a:ext>
            </a:extLst>
          </p:cNvPr>
          <p:cNvSpPr/>
          <p:nvPr/>
        </p:nvSpPr>
        <p:spPr>
          <a:xfrm>
            <a:off x="1260389" y="4843849"/>
            <a:ext cx="4040660" cy="1396313"/>
          </a:xfrm>
          <a:prstGeom prst="wedgeRectCallout">
            <a:avLst>
              <a:gd name="adj1" fmla="val 80696"/>
              <a:gd name="adj2" fmla="val -91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ボタンを押して、</a:t>
            </a:r>
            <a:r>
              <a:rPr lang="en-US" altLang="ja-JP" dirty="0"/>
              <a:t>USB1-2</a:t>
            </a:r>
            <a:r>
              <a:rPr lang="ja-JP" altLang="en-US"/>
              <a:t>のランプが点灯することを確認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285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C80D6-E7B3-8C43-B79D-B9539D4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LiveTrak</a:t>
            </a:r>
            <a:r>
              <a:rPr lang="en-US" altLang="ja-JP" dirty="0"/>
              <a:t> L-8</a:t>
            </a:r>
            <a:r>
              <a:rPr lang="ja-JP" altLang="en-US"/>
              <a:t>の設定②：ゲイン・フェーダー</a:t>
            </a:r>
            <a:endParaRPr kumimoji="1" lang="ja-JP" altLang="en-US"/>
          </a:p>
        </p:txBody>
      </p:sp>
      <p:pic>
        <p:nvPicPr>
          <p:cNvPr id="5" name="コンテンツ プレースホルダー 4" descr="コンピュータ, 屋内, モニター, リモコン が含まれている画像&#10;&#10;自動的に生成された説明">
            <a:extLst>
              <a:ext uri="{FF2B5EF4-FFF2-40B4-BE49-F238E27FC236}">
                <a16:creationId xmlns:a16="http://schemas.microsoft.com/office/drawing/2014/main" id="{439EF354-6909-8146-80A8-376CC8AD5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28" y="1422400"/>
            <a:ext cx="6697133" cy="502285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A29A7B9-DCCE-DD40-A3A7-F0D6D3E69E1C}"/>
              </a:ext>
            </a:extLst>
          </p:cNvPr>
          <p:cNvSpPr txBox="1"/>
          <p:nvPr/>
        </p:nvSpPr>
        <p:spPr>
          <a:xfrm>
            <a:off x="321276" y="12446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マイク</a:t>
            </a:r>
            <a:r>
              <a:rPr kumimoji="1" lang="en-US" altLang="ja-JP" b="1" dirty="0"/>
              <a:t>3</a:t>
            </a:r>
            <a:r>
              <a:rPr kumimoji="1" lang="ja-JP" altLang="en-US" b="1"/>
              <a:t>本時の基本的な状態</a:t>
            </a:r>
            <a:endParaRPr kumimoji="1" lang="en-US" altLang="ja-JP" b="1" dirty="0"/>
          </a:p>
          <a:p>
            <a:r>
              <a:rPr kumimoji="1" lang="ja-JP" altLang="en-US" b="1"/>
              <a:t>（ここから追い込んでいくこと）</a:t>
            </a:r>
          </a:p>
        </p:txBody>
      </p:sp>
      <p:sp>
        <p:nvSpPr>
          <p:cNvPr id="7" name="四角形吹き出し 6">
            <a:extLst>
              <a:ext uri="{FF2B5EF4-FFF2-40B4-BE49-F238E27FC236}">
                <a16:creationId xmlns:a16="http://schemas.microsoft.com/office/drawing/2014/main" id="{28E52F42-9415-1C41-BFA8-A122E516F274}"/>
              </a:ext>
            </a:extLst>
          </p:cNvPr>
          <p:cNvSpPr/>
          <p:nvPr/>
        </p:nvSpPr>
        <p:spPr>
          <a:xfrm>
            <a:off x="617838" y="2298357"/>
            <a:ext cx="3064476" cy="766119"/>
          </a:xfrm>
          <a:prstGeom prst="wedgeRectCallout">
            <a:avLst>
              <a:gd name="adj1" fmla="val 74328"/>
              <a:gd name="adj2" fmla="val -2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ゲインは</a:t>
            </a:r>
            <a:r>
              <a:rPr kumimoji="1" lang="en-US" altLang="ja-JP" dirty="0"/>
              <a:t>3</a:t>
            </a:r>
            <a:r>
              <a:rPr kumimoji="1" lang="ja-JP" altLang="en-US"/>
              <a:t>時</a:t>
            </a:r>
          </a:p>
        </p:txBody>
      </p:sp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11991A58-4625-7A48-9F54-2FC9353E4F3C}"/>
              </a:ext>
            </a:extLst>
          </p:cNvPr>
          <p:cNvSpPr/>
          <p:nvPr/>
        </p:nvSpPr>
        <p:spPr>
          <a:xfrm>
            <a:off x="321276" y="4760867"/>
            <a:ext cx="3064476" cy="766119"/>
          </a:xfrm>
          <a:prstGeom prst="wedgeRectCallout">
            <a:avLst>
              <a:gd name="adj1" fmla="val 74328"/>
              <a:gd name="adj2" fmla="val -2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各チャネルのフェーダーは</a:t>
            </a:r>
            <a:r>
              <a:rPr lang="en-US" altLang="ja-JP" dirty="0"/>
              <a:t>0</a:t>
            </a:r>
            <a:endParaRPr kumimoji="1" lang="ja-JP" altLang="en-US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D444F09B-3152-DF4E-A51F-885A402509F9}"/>
              </a:ext>
            </a:extLst>
          </p:cNvPr>
          <p:cNvSpPr/>
          <p:nvPr/>
        </p:nvSpPr>
        <p:spPr>
          <a:xfrm>
            <a:off x="8183761" y="6109815"/>
            <a:ext cx="3064476" cy="766119"/>
          </a:xfrm>
          <a:prstGeom prst="wedgeRectCallout">
            <a:avLst>
              <a:gd name="adj1" fmla="val -9140"/>
              <a:gd name="adj2" fmla="val -150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メインフェーダーは</a:t>
            </a:r>
            <a:r>
              <a:rPr lang="en-US" altLang="ja-JP" dirty="0"/>
              <a:t>-6</a:t>
            </a:r>
            <a:endParaRPr kumimoji="1" lang="ja-JP" altLang="en-US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29F2C3B-990D-B54E-B143-5FD609DED625}"/>
              </a:ext>
            </a:extLst>
          </p:cNvPr>
          <p:cNvSpPr/>
          <p:nvPr/>
        </p:nvSpPr>
        <p:spPr>
          <a:xfrm>
            <a:off x="1329880" y="6062144"/>
            <a:ext cx="3064476" cy="766119"/>
          </a:xfrm>
          <a:prstGeom prst="wedgeRectCallout">
            <a:avLst>
              <a:gd name="adj1" fmla="val 93683"/>
              <a:gd name="adj2" fmla="val -74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不要なフェーダーは最小</a:t>
            </a:r>
          </a:p>
        </p:txBody>
      </p:sp>
    </p:spTree>
    <p:extLst>
      <p:ext uri="{BB962C8B-B14F-4D97-AF65-F5344CB8AC3E}">
        <p14:creationId xmlns:p14="http://schemas.microsoft.com/office/powerpoint/2010/main" val="354078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5BBB0-0805-0640-81E1-6D4D9AB7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LiveTrak</a:t>
            </a:r>
            <a:r>
              <a:rPr lang="en-US" altLang="ja-JP" dirty="0"/>
              <a:t> L-8</a:t>
            </a:r>
            <a:r>
              <a:rPr lang="ja-JP" altLang="en-US"/>
              <a:t>の設定③：フェーダー調整</a:t>
            </a:r>
            <a:endParaRPr kumimoji="1" lang="ja-JP" altLang="en-US"/>
          </a:p>
        </p:txBody>
      </p:sp>
      <p:pic>
        <p:nvPicPr>
          <p:cNvPr id="11" name="コンテンツ プレースホルダー 10" descr="コンピュータ, キーボード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5F11767-88DC-1748-929E-96F035AC27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84" y="1638300"/>
            <a:ext cx="3567112" cy="4756150"/>
          </a:xfrm>
        </p:spPr>
      </p:pic>
      <p:pic>
        <p:nvPicPr>
          <p:cNvPr id="13" name="コンテンツ プレースホルダー 1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23934DD-2503-B441-A900-1F9A26ADF8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44" y="1638300"/>
            <a:ext cx="3567112" cy="4756150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EE85F16-EAC9-D643-943A-CB46B2EC4A87}"/>
              </a:ext>
            </a:extLst>
          </p:cNvPr>
          <p:cNvSpPr txBox="1"/>
          <p:nvPr/>
        </p:nvSpPr>
        <p:spPr>
          <a:xfrm>
            <a:off x="2182505" y="12075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マイクから音いれた時</a:t>
            </a:r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4E77D711-949D-1D49-8695-FCC4752012C7}"/>
              </a:ext>
            </a:extLst>
          </p:cNvPr>
          <p:cNvSpPr/>
          <p:nvPr/>
        </p:nvSpPr>
        <p:spPr>
          <a:xfrm>
            <a:off x="271849" y="1779373"/>
            <a:ext cx="1373595" cy="612648"/>
          </a:xfrm>
          <a:prstGeom prst="wedgeRectCallout">
            <a:avLst>
              <a:gd name="adj1" fmla="val 141993"/>
              <a:gd name="adj2" fmla="val 116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音入れ時は緑点灯</a:t>
            </a:r>
            <a:endParaRPr kumimoji="1" lang="ja-JP" altLang="en-US"/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81F37A6C-BA2D-0D41-8C0B-ACACAF97C0CB}"/>
              </a:ext>
            </a:extLst>
          </p:cNvPr>
          <p:cNvSpPr/>
          <p:nvPr/>
        </p:nvSpPr>
        <p:spPr>
          <a:xfrm>
            <a:off x="-1" y="3731742"/>
            <a:ext cx="2492989" cy="2940908"/>
          </a:xfrm>
          <a:prstGeom prst="wedgeRectCallout">
            <a:avLst>
              <a:gd name="adj1" fmla="val 77998"/>
              <a:gd name="adj2" fmla="val 7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/>
              <a:t>フェーダーライトがオレンジ（</a:t>
            </a:r>
            <a:r>
              <a:rPr lang="en-US" altLang="ja-JP" dirty="0"/>
              <a:t>0</a:t>
            </a:r>
            <a:r>
              <a:rPr lang="ja-JP" altLang="en-US"/>
              <a:t>以上）にならないように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ja-JP" altLang="en-US"/>
              <a:t>ゲインを調整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ja-JP" altLang="en-US"/>
              <a:t>ゲインが</a:t>
            </a:r>
            <a:r>
              <a:rPr lang="en-US" altLang="ja-JP" dirty="0"/>
              <a:t>0</a:t>
            </a:r>
            <a:r>
              <a:rPr lang="ja-JP" altLang="en-US"/>
              <a:t>時より小さい、</a:t>
            </a:r>
            <a:r>
              <a:rPr lang="en-US" altLang="ja-JP" dirty="0"/>
              <a:t>5</a:t>
            </a:r>
            <a:r>
              <a:rPr lang="ja-JP" altLang="en-US"/>
              <a:t>時より大きい場合はフェーダーで調整</a:t>
            </a:r>
            <a:endParaRPr lang="en-US" altLang="ja-JP" dirty="0"/>
          </a:p>
        </p:txBody>
      </p: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47A897B2-DF65-EE42-9E8C-861EA882D2B6}"/>
              </a:ext>
            </a:extLst>
          </p:cNvPr>
          <p:cNvSpPr/>
          <p:nvPr/>
        </p:nvSpPr>
        <p:spPr>
          <a:xfrm>
            <a:off x="9798050" y="2392021"/>
            <a:ext cx="2252955" cy="1729129"/>
          </a:xfrm>
          <a:prstGeom prst="wedgeRectCallout">
            <a:avLst>
              <a:gd name="adj1" fmla="val -61811"/>
              <a:gd name="adj2" fmla="val 80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フェーダーライトがオレンジ（</a:t>
            </a:r>
            <a:r>
              <a:rPr lang="en-US" altLang="ja-JP" dirty="0"/>
              <a:t>-6</a:t>
            </a:r>
            <a:r>
              <a:rPr lang="ja-JP" altLang="en-US" dirty="0"/>
              <a:t>以上）にならないようにメインフェーダーを調整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682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B6A0-5EA1-D142-A097-13AAFE9A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LiveTrak</a:t>
            </a:r>
            <a:r>
              <a:rPr lang="en-US" altLang="ja-JP" dirty="0"/>
              <a:t> L-8</a:t>
            </a:r>
            <a:r>
              <a:rPr lang="ja-JP" altLang="en-US"/>
              <a:t>の設定④：</a:t>
            </a:r>
            <a:r>
              <a:rPr lang="en-US" altLang="ja-JP" dirty="0"/>
              <a:t>Zoom</a:t>
            </a:r>
            <a:r>
              <a:rPr lang="ja-JP" altLang="en-US"/>
              <a:t>上設定</a:t>
            </a:r>
            <a:r>
              <a:rPr lang="en-US" altLang="ja-JP" dirty="0"/>
              <a:t>1</a:t>
            </a:r>
            <a:endParaRPr kumimoji="1" lang="ja-JP" altLang="en-US"/>
          </a:p>
        </p:txBody>
      </p:sp>
      <p:pic>
        <p:nvPicPr>
          <p:cNvPr id="7" name="コンテンツ プレースホルダー 6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E5C91027-40C5-C34B-9F02-CB8915BF5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6" y="1422400"/>
            <a:ext cx="4442815" cy="5022850"/>
          </a:xfr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E47A153-0CA5-E841-8C69-1E90EA3C7260}"/>
              </a:ext>
            </a:extLst>
          </p:cNvPr>
          <p:cNvSpPr txBox="1"/>
          <p:nvPr/>
        </p:nvSpPr>
        <p:spPr>
          <a:xfrm>
            <a:off x="6227805" y="1490008"/>
            <a:ext cx="480080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マイク、スピーカーとも</a:t>
            </a:r>
            <a:endParaRPr lang="en-US" altLang="ja-JP" sz="2400" dirty="0"/>
          </a:p>
          <a:p>
            <a:r>
              <a:rPr kumimoji="1" lang="ja-JP" altLang="en-US" sz="2800" b="1" dirty="0">
                <a:solidFill>
                  <a:schemeClr val="accent3">
                    <a:lumMod val="75000"/>
                  </a:schemeClr>
                </a:solidFill>
              </a:rPr>
              <a:t>ライン（</a:t>
            </a:r>
            <a:r>
              <a:rPr kumimoji="1" lang="en-US" altLang="ja-JP" sz="2800" b="1" dirty="0">
                <a:solidFill>
                  <a:schemeClr val="accent3">
                    <a:lumMod val="75000"/>
                  </a:schemeClr>
                </a:solidFill>
              </a:rPr>
              <a:t>ZOOM L-8 Audio</a:t>
            </a:r>
            <a:r>
              <a:rPr kumimoji="1" lang="ja-JP" altLang="en-US" sz="2800" b="1" dirty="0">
                <a:solidFill>
                  <a:schemeClr val="accent3">
                    <a:lumMod val="75000"/>
                  </a:schemeClr>
                </a:solidFill>
              </a:rPr>
              <a:t>）</a:t>
            </a:r>
            <a:endParaRPr lang="en-US" altLang="ja-JP" sz="2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ja-JP" altLang="en-US" sz="2400" dirty="0"/>
              <a:t>に設定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DF65C9-DBB6-428B-925C-B059B16E3E1F}"/>
              </a:ext>
            </a:extLst>
          </p:cNvPr>
          <p:cNvSpPr/>
          <p:nvPr/>
        </p:nvSpPr>
        <p:spPr>
          <a:xfrm>
            <a:off x="1924050" y="2164443"/>
            <a:ext cx="3733800" cy="245837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885B745-9B7A-4561-92F1-C216CF8B7D49}"/>
              </a:ext>
            </a:extLst>
          </p:cNvPr>
          <p:cNvSpPr/>
          <p:nvPr/>
        </p:nvSpPr>
        <p:spPr>
          <a:xfrm>
            <a:off x="1930400" y="4266293"/>
            <a:ext cx="3733800" cy="245837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230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B5C2E1-C4F6-9349-869F-8C945204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LiveTrak</a:t>
            </a:r>
            <a:r>
              <a:rPr lang="en-US" altLang="ja-JP" dirty="0"/>
              <a:t> L-8</a:t>
            </a:r>
            <a:r>
              <a:rPr lang="ja-JP" altLang="en-US"/>
              <a:t>の設定</a:t>
            </a:r>
            <a:r>
              <a:rPr lang="en-US" altLang="ja-JP" dirty="0"/>
              <a:t>⑤</a:t>
            </a:r>
            <a:r>
              <a:rPr lang="ja-JP" altLang="en-US"/>
              <a:t>：</a:t>
            </a:r>
            <a:r>
              <a:rPr lang="en-US" altLang="ja-JP" dirty="0"/>
              <a:t>Zoom</a:t>
            </a:r>
            <a:r>
              <a:rPr lang="ja-JP" altLang="en-US"/>
              <a:t>上設定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A21C1-2BDF-6441-BBE5-06D51872E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ベルや動画上の音楽をきれいに鳴らすには</a:t>
            </a:r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5" name="図 4" descr="モニター画面に映るスーツ姿の男性&#10;&#10;自動的に生成された説明">
            <a:extLst>
              <a:ext uri="{FF2B5EF4-FFF2-40B4-BE49-F238E27FC236}">
                <a16:creationId xmlns:a16="http://schemas.microsoft.com/office/drawing/2014/main" id="{49D2658E-E5AC-BE47-B056-3180D8DA1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80" b="79259"/>
          <a:stretch/>
        </p:blipFill>
        <p:spPr>
          <a:xfrm>
            <a:off x="7259602" y="3917092"/>
            <a:ext cx="4482795" cy="234778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4C0A496-5C80-4D4F-A205-37BA69203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5" y="1978970"/>
            <a:ext cx="5908278" cy="487903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15466A2-353C-D440-931D-253B5B57FE05}"/>
              </a:ext>
            </a:extLst>
          </p:cNvPr>
          <p:cNvSpPr/>
          <p:nvPr/>
        </p:nvSpPr>
        <p:spPr>
          <a:xfrm>
            <a:off x="2533137" y="3558746"/>
            <a:ext cx="3917090" cy="1322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>
            <a:extLst>
              <a:ext uri="{FF2B5EF4-FFF2-40B4-BE49-F238E27FC236}">
                <a16:creationId xmlns:a16="http://schemas.microsoft.com/office/drawing/2014/main" id="{890F294C-244E-9945-BD33-4C74B5D045FE}"/>
              </a:ext>
            </a:extLst>
          </p:cNvPr>
          <p:cNvSpPr/>
          <p:nvPr/>
        </p:nvSpPr>
        <p:spPr>
          <a:xfrm>
            <a:off x="6746476" y="2679271"/>
            <a:ext cx="5289003" cy="879475"/>
          </a:xfrm>
          <a:prstGeom prst="wedgeRectCallout">
            <a:avLst>
              <a:gd name="adj1" fmla="val -56430"/>
              <a:gd name="adj2" fmla="val 87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/>
              <a:t>設定→オーディオから</a:t>
            </a:r>
            <a:endParaRPr lang="en-US" altLang="ja-JP" dirty="0"/>
          </a:p>
          <a:p>
            <a:r>
              <a:rPr lang="ja-JP" altLang="en-US"/>
              <a:t>「オリジナルサウンドを有効にする」にチェック</a:t>
            </a:r>
            <a:endParaRPr lang="en-US" altLang="ja-JP" dirty="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ABA51361-A236-104A-8F4B-A1518C4AA6AC}"/>
              </a:ext>
            </a:extLst>
          </p:cNvPr>
          <p:cNvSpPr/>
          <p:nvPr/>
        </p:nvSpPr>
        <p:spPr>
          <a:xfrm>
            <a:off x="6746477" y="5183014"/>
            <a:ext cx="5289003" cy="879475"/>
          </a:xfrm>
          <a:prstGeom prst="wedgeRectCallout">
            <a:avLst>
              <a:gd name="adj1" fmla="val -3863"/>
              <a:gd name="adj2" fmla="val -109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Zoom</a:t>
            </a:r>
            <a:r>
              <a:rPr lang="ja-JP" altLang="en-US"/>
              <a:t>の画面左上の「オリジナルサウンド」をクリックして「オン」にする</a:t>
            </a:r>
            <a:endParaRPr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14D026A-853A-8441-8825-5F960B59092B}"/>
              </a:ext>
            </a:extLst>
          </p:cNvPr>
          <p:cNvSpPr/>
          <p:nvPr/>
        </p:nvSpPr>
        <p:spPr>
          <a:xfrm>
            <a:off x="7282969" y="1997759"/>
            <a:ext cx="4698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オリジナルサウンド</a:t>
            </a:r>
            <a:endParaRPr lang="en-US" altLang="ja-JP" dirty="0"/>
          </a:p>
          <a:p>
            <a:r>
              <a:rPr lang="ja-JP" altLang="en-US"/>
              <a:t>→ノイズ除去などの</a:t>
            </a:r>
            <a:r>
              <a:rPr lang="en-US" altLang="ja-JP" dirty="0"/>
              <a:t>Zoom</a:t>
            </a:r>
            <a:r>
              <a:rPr lang="ja-JP" altLang="en-US"/>
              <a:t>機能をオフにする</a:t>
            </a:r>
          </a:p>
        </p:txBody>
      </p:sp>
    </p:spTree>
    <p:extLst>
      <p:ext uri="{BB962C8B-B14F-4D97-AF65-F5344CB8AC3E}">
        <p14:creationId xmlns:p14="http://schemas.microsoft.com/office/powerpoint/2010/main" val="285313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NICTカラー">
      <a:dk1>
        <a:srgbClr val="272726"/>
      </a:dk1>
      <a:lt1>
        <a:srgbClr val="FFFEFC"/>
      </a:lt1>
      <a:dk2>
        <a:srgbClr val="004EA2"/>
      </a:dk2>
      <a:lt2>
        <a:srgbClr val="FFF4DD"/>
      </a:lt2>
      <a:accent1>
        <a:srgbClr val="004EA2"/>
      </a:accent1>
      <a:accent2>
        <a:srgbClr val="0081CC"/>
      </a:accent2>
      <a:accent3>
        <a:srgbClr val="EC9C34"/>
      </a:accent3>
      <a:accent4>
        <a:srgbClr val="C0504D"/>
      </a:accent4>
      <a:accent5>
        <a:srgbClr val="4BACC6"/>
      </a:accent5>
      <a:accent6>
        <a:srgbClr val="9BBB59"/>
      </a:accent6>
      <a:hlink>
        <a:srgbClr val="8064A2"/>
      </a:hlink>
      <a:folHlink>
        <a:srgbClr val="004EA2"/>
      </a:folHlink>
    </a:clrScheme>
    <a:fontScheme name="NICTフォント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1213</Words>
  <Application>Microsoft Office PowerPoint</Application>
  <PresentationFormat>ワイド画面</PresentationFormat>
  <Paragraphs>196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5" baseType="lpstr">
      <vt:lpstr>游ゴシック</vt:lpstr>
      <vt:lpstr>Arial</vt:lpstr>
      <vt:lpstr>Office テーマ</vt:lpstr>
      <vt:lpstr>ハイブリッド開催 映像音声接続マニュアル ver. 20220304</vt:lpstr>
      <vt:lpstr>必要機材</vt:lpstr>
      <vt:lpstr>準備：PCへのソフトインストール</vt:lpstr>
      <vt:lpstr>ZOOM LiveTrak L-8への接続</vt:lpstr>
      <vt:lpstr>LiveTrak L-8の設定①：USB入力部</vt:lpstr>
      <vt:lpstr>LiveTrak L-8の設定②：ゲイン・フェーダー</vt:lpstr>
      <vt:lpstr>LiveTrak L-8の設定③：フェーダー調整</vt:lpstr>
      <vt:lpstr>LiveTrak L-8の設定④：Zoom上設定1</vt:lpstr>
      <vt:lpstr>LiveTrak L-8の設定⑤：Zoom上設定2</vt:lpstr>
      <vt:lpstr>カメラの接続（USBキャプチャユニット）</vt:lpstr>
      <vt:lpstr>USBキャプチャの設定①</vt:lpstr>
      <vt:lpstr>USBキャプチャの設定②:OBSを使う場合</vt:lpstr>
      <vt:lpstr>USBキャプチャの設定②:OBSの映像設定</vt:lpstr>
      <vt:lpstr>接続例①： 講師PCでZoomに共有する場合（簡単）</vt:lpstr>
      <vt:lpstr>接続例②： 講師PCでZoomに共有『しない』場合</vt:lpstr>
      <vt:lpstr>運用の注意</vt:lpstr>
      <vt:lpstr>補足資料</vt:lpstr>
      <vt:lpstr>ハウリングの発生原因</vt:lpstr>
      <vt:lpstr>ハウリングを防ぐには①</vt:lpstr>
      <vt:lpstr>ハウリングを防ぐには②</vt:lpstr>
      <vt:lpstr>あると便利なソフトウェアミキサー</vt:lpstr>
      <vt:lpstr>VoiceMeter Bananaの画面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ハイブリッド開催の手引き</dc:title>
  <dc:creator>菅野 敦史</dc:creator>
  <cp:lastModifiedBy>菅野 敦史</cp:lastModifiedBy>
  <cp:revision>55</cp:revision>
  <dcterms:created xsi:type="dcterms:W3CDTF">2022-02-22T04:18:27Z</dcterms:created>
  <dcterms:modified xsi:type="dcterms:W3CDTF">2022-03-03T13:16:53Z</dcterms:modified>
</cp:coreProperties>
</file>